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12192000"/>
  <p:embeddedFontLst>
    <p:embeddedFont>
      <p:font typeface="MiSans" panose="020B0604020202020204" charset="-122"/>
      <p:regular r:id="rId20"/>
    </p:embeddedFont>
    <p:embeddedFont>
      <p:font typeface="Noto Sans SC" panose="020B0604020202020204" charset="-128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4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B"/>
              </a:gs>
              <a:gs pos="100000">
                <a:srgbClr val="1D293D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762000" y="7620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1219200" y="0"/>
                </a:moveTo>
                <a:lnTo>
                  <a:pt x="1219200" y="0"/>
                </a:lnTo>
                <a:cubicBezTo>
                  <a:pt x="1892095" y="0"/>
                  <a:pt x="2438400" y="546305"/>
                  <a:pt x="2438400" y="1219200"/>
                </a:cubicBezTo>
                <a:lnTo>
                  <a:pt x="2438400" y="1219200"/>
                </a:lnTo>
                <a:cubicBezTo>
                  <a:pt x="2438400" y="1892095"/>
                  <a:pt x="1892095" y="2438400"/>
                  <a:pt x="1219200" y="2438400"/>
                </a:cubicBezTo>
                <a:lnTo>
                  <a:pt x="1219200" y="2438400"/>
                </a:lnTo>
                <a:cubicBezTo>
                  <a:pt x="546305" y="2438400"/>
                  <a:pt x="0" y="1892095"/>
                  <a:pt x="0" y="1219200"/>
                </a:cubicBezTo>
                <a:lnTo>
                  <a:pt x="0" y="1219200"/>
                </a:lnTo>
                <a:cubicBezTo>
                  <a:pt x="0" y="546305"/>
                  <a:pt x="546305" y="0"/>
                  <a:pt x="1219200" y="0"/>
                </a:cubicBez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772400" y="2438400"/>
            <a:ext cx="3657600" cy="3657600"/>
          </a:xfrm>
          <a:custGeom>
            <a:avLst/>
            <a:gdLst/>
            <a:ahLst/>
            <a:cxnLst/>
            <a:rect l="l" t="t" r="r" b="b"/>
            <a:pathLst>
              <a:path w="3657600" h="3657600">
                <a:moveTo>
                  <a:pt x="1828800" y="0"/>
                </a:moveTo>
                <a:lnTo>
                  <a:pt x="1828800" y="0"/>
                </a:lnTo>
                <a:cubicBezTo>
                  <a:pt x="2838142" y="0"/>
                  <a:pt x="3657600" y="819458"/>
                  <a:pt x="3657600" y="1828800"/>
                </a:cubicBezTo>
                <a:lnTo>
                  <a:pt x="3657600" y="1828800"/>
                </a:lnTo>
                <a:cubicBezTo>
                  <a:pt x="3657600" y="2838142"/>
                  <a:pt x="2838142" y="3657600"/>
                  <a:pt x="1828800" y="3657600"/>
                </a:cubicBezTo>
                <a:lnTo>
                  <a:pt x="1828800" y="3657600"/>
                </a:lnTo>
                <a:cubicBezTo>
                  <a:pt x="819458" y="3657600"/>
                  <a:pt x="0" y="2838142"/>
                  <a:pt x="0" y="1828800"/>
                </a:cubicBezTo>
                <a:lnTo>
                  <a:pt x="0" y="1828800"/>
                </a:lnTo>
                <a:cubicBezTo>
                  <a:pt x="0" y="819458"/>
                  <a:pt x="819458" y="0"/>
                  <a:pt x="1828800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834057" y="1872615"/>
            <a:ext cx="2522220" cy="350520"/>
          </a:xfrm>
          <a:custGeom>
            <a:avLst/>
            <a:gdLst/>
            <a:ahLst/>
            <a:cxnLst/>
            <a:rect l="l" t="t" r="r" b="b"/>
            <a:pathLst>
              <a:path w="2522220" h="350520">
                <a:moveTo>
                  <a:pt x="175260" y="0"/>
                </a:moveTo>
                <a:lnTo>
                  <a:pt x="2346960" y="0"/>
                </a:lnTo>
                <a:cubicBezTo>
                  <a:pt x="2443753" y="0"/>
                  <a:pt x="2522220" y="78467"/>
                  <a:pt x="2522220" y="175260"/>
                </a:cubicBezTo>
                <a:lnTo>
                  <a:pt x="2522220" y="175260"/>
                </a:lnTo>
                <a:cubicBezTo>
                  <a:pt x="2522220" y="272053"/>
                  <a:pt x="2443753" y="350520"/>
                  <a:pt x="2346960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00B8DB">
              <a:alpha val="20000"/>
            </a:srgbClr>
          </a:solidFill>
          <a:ln w="10160">
            <a:solidFill>
              <a:srgbClr val="00D3F2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796909" y="1868805"/>
            <a:ext cx="258127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53EAF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× ORANGE HACKATHON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063722" y="2455545"/>
            <a:ext cx="4067175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Brain Tumor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Segmentation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281601" y="4112895"/>
            <a:ext cx="5629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CAD5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Deep Learning Approach for Multi-Modal MRI Analysis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277910" y="477000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0184" y="18752"/>
                </a:moveTo>
                <a:cubicBezTo>
                  <a:pt x="40184" y="8405"/>
                  <a:pt x="48589" y="0"/>
                  <a:pt x="58936" y="0"/>
                </a:cubicBezTo>
                <a:lnTo>
                  <a:pt x="66973" y="0"/>
                </a:lnTo>
                <a:cubicBezTo>
                  <a:pt x="72900" y="0"/>
                  <a:pt x="77688" y="4789"/>
                  <a:pt x="77688" y="10716"/>
                </a:cubicBezTo>
                <a:lnTo>
                  <a:pt x="77688" y="160734"/>
                </a:lnTo>
                <a:cubicBezTo>
                  <a:pt x="77688" y="166661"/>
                  <a:pt x="72900" y="171450"/>
                  <a:pt x="66973" y="171450"/>
                </a:cubicBezTo>
                <a:lnTo>
                  <a:pt x="56257" y="171450"/>
                </a:lnTo>
                <a:cubicBezTo>
                  <a:pt x="46278" y="171450"/>
                  <a:pt x="37873" y="164619"/>
                  <a:pt x="35496" y="155377"/>
                </a:cubicBezTo>
                <a:cubicBezTo>
                  <a:pt x="35261" y="155377"/>
                  <a:pt x="35060" y="155377"/>
                  <a:pt x="34826" y="155377"/>
                </a:cubicBezTo>
                <a:cubicBezTo>
                  <a:pt x="20025" y="155377"/>
                  <a:pt x="8037" y="143388"/>
                  <a:pt x="8037" y="128588"/>
                </a:cubicBezTo>
                <a:cubicBezTo>
                  <a:pt x="8037" y="122560"/>
                  <a:pt x="10046" y="117001"/>
                  <a:pt x="13395" y="112514"/>
                </a:cubicBezTo>
                <a:cubicBezTo>
                  <a:pt x="6898" y="107625"/>
                  <a:pt x="2679" y="99856"/>
                  <a:pt x="2679" y="91083"/>
                </a:cubicBezTo>
                <a:cubicBezTo>
                  <a:pt x="2679" y="80736"/>
                  <a:pt x="8573" y="71728"/>
                  <a:pt x="17145" y="67274"/>
                </a:cubicBezTo>
                <a:cubicBezTo>
                  <a:pt x="14767" y="63256"/>
                  <a:pt x="13395" y="58568"/>
                  <a:pt x="13395" y="53578"/>
                </a:cubicBezTo>
                <a:cubicBezTo>
                  <a:pt x="13395" y="38777"/>
                  <a:pt x="25383" y="26789"/>
                  <a:pt x="40184" y="26789"/>
                </a:cubicBezTo>
                <a:lnTo>
                  <a:pt x="40184" y="18752"/>
                </a:lnTo>
                <a:close/>
                <a:moveTo>
                  <a:pt x="131266" y="18752"/>
                </a:moveTo>
                <a:lnTo>
                  <a:pt x="131266" y="26789"/>
                </a:lnTo>
                <a:cubicBezTo>
                  <a:pt x="146067" y="26789"/>
                  <a:pt x="158055" y="38777"/>
                  <a:pt x="158055" y="53578"/>
                </a:cubicBezTo>
                <a:cubicBezTo>
                  <a:pt x="158055" y="58601"/>
                  <a:pt x="156683" y="63289"/>
                  <a:pt x="154305" y="67274"/>
                </a:cubicBezTo>
                <a:cubicBezTo>
                  <a:pt x="162911" y="71728"/>
                  <a:pt x="168771" y="80702"/>
                  <a:pt x="168771" y="91083"/>
                </a:cubicBezTo>
                <a:cubicBezTo>
                  <a:pt x="168771" y="99856"/>
                  <a:pt x="164552" y="107625"/>
                  <a:pt x="158055" y="112514"/>
                </a:cubicBezTo>
                <a:cubicBezTo>
                  <a:pt x="161404" y="117001"/>
                  <a:pt x="163413" y="122560"/>
                  <a:pt x="163413" y="128588"/>
                </a:cubicBezTo>
                <a:cubicBezTo>
                  <a:pt x="163413" y="143388"/>
                  <a:pt x="151425" y="155377"/>
                  <a:pt x="136624" y="155377"/>
                </a:cubicBezTo>
                <a:cubicBezTo>
                  <a:pt x="136390" y="155377"/>
                  <a:pt x="136189" y="155377"/>
                  <a:pt x="135954" y="155377"/>
                </a:cubicBezTo>
                <a:cubicBezTo>
                  <a:pt x="133577" y="164619"/>
                  <a:pt x="125172" y="171450"/>
                  <a:pt x="115193" y="171450"/>
                </a:cubicBezTo>
                <a:lnTo>
                  <a:pt x="104477" y="171450"/>
                </a:lnTo>
                <a:cubicBezTo>
                  <a:pt x="98550" y="171450"/>
                  <a:pt x="93762" y="166661"/>
                  <a:pt x="93762" y="160734"/>
                </a:cubicBezTo>
                <a:lnTo>
                  <a:pt x="93762" y="10716"/>
                </a:lnTo>
                <a:cubicBezTo>
                  <a:pt x="93762" y="4789"/>
                  <a:pt x="98550" y="0"/>
                  <a:pt x="104477" y="0"/>
                </a:cubicBezTo>
                <a:lnTo>
                  <a:pt x="112514" y="0"/>
                </a:lnTo>
                <a:cubicBezTo>
                  <a:pt x="122861" y="0"/>
                  <a:pt x="131266" y="8405"/>
                  <a:pt x="131266" y="18752"/>
                </a:cubicBez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3501747" y="4722376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90A1B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BraTS 2020 Dataset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426750" y="477000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58936" y="0"/>
                </a:moveTo>
                <a:cubicBezTo>
                  <a:pt x="50062" y="0"/>
                  <a:pt x="42863" y="7200"/>
                  <a:pt x="42863" y="16073"/>
                </a:cubicBezTo>
                <a:lnTo>
                  <a:pt x="42863" y="85725"/>
                </a:lnTo>
                <a:cubicBezTo>
                  <a:pt x="42863" y="94599"/>
                  <a:pt x="50062" y="101798"/>
                  <a:pt x="58936" y="101798"/>
                </a:cubicBezTo>
                <a:lnTo>
                  <a:pt x="80367" y="101798"/>
                </a:lnTo>
                <a:cubicBezTo>
                  <a:pt x="89241" y="101798"/>
                  <a:pt x="96441" y="94599"/>
                  <a:pt x="96441" y="85725"/>
                </a:cubicBezTo>
                <a:lnTo>
                  <a:pt x="96441" y="64294"/>
                </a:lnTo>
                <a:lnTo>
                  <a:pt x="107156" y="64294"/>
                </a:lnTo>
                <a:cubicBezTo>
                  <a:pt x="130831" y="64294"/>
                  <a:pt x="150019" y="83481"/>
                  <a:pt x="150019" y="107156"/>
                </a:cubicBezTo>
                <a:cubicBezTo>
                  <a:pt x="150019" y="130831"/>
                  <a:pt x="130831" y="150019"/>
                  <a:pt x="107156" y="150019"/>
                </a:cubicBezTo>
                <a:lnTo>
                  <a:pt x="10716" y="150019"/>
                </a:lnTo>
                <a:cubicBezTo>
                  <a:pt x="4789" y="150019"/>
                  <a:pt x="0" y="154807"/>
                  <a:pt x="0" y="160734"/>
                </a:cubicBezTo>
                <a:cubicBezTo>
                  <a:pt x="0" y="166661"/>
                  <a:pt x="4789" y="171450"/>
                  <a:pt x="10716" y="171450"/>
                </a:cubicBezTo>
                <a:lnTo>
                  <a:pt x="160734" y="171450"/>
                </a:lnTo>
                <a:cubicBezTo>
                  <a:pt x="166661" y="171450"/>
                  <a:pt x="171450" y="166661"/>
                  <a:pt x="171450" y="160734"/>
                </a:cubicBezTo>
                <a:cubicBezTo>
                  <a:pt x="171450" y="154807"/>
                  <a:pt x="166661" y="150019"/>
                  <a:pt x="160734" y="150019"/>
                </a:cubicBezTo>
                <a:lnTo>
                  <a:pt x="155075" y="150019"/>
                </a:lnTo>
                <a:cubicBezTo>
                  <a:pt x="165255" y="138633"/>
                  <a:pt x="171450" y="123632"/>
                  <a:pt x="171450" y="107156"/>
                </a:cubicBezTo>
                <a:cubicBezTo>
                  <a:pt x="171450" y="71661"/>
                  <a:pt x="142652" y="42863"/>
                  <a:pt x="107156" y="42863"/>
                </a:cubicBezTo>
                <a:lnTo>
                  <a:pt x="96441" y="42863"/>
                </a:lnTo>
                <a:lnTo>
                  <a:pt x="96441" y="16073"/>
                </a:lnTo>
                <a:cubicBezTo>
                  <a:pt x="96441" y="7200"/>
                  <a:pt x="89241" y="0"/>
                  <a:pt x="80367" y="0"/>
                </a:cubicBezTo>
                <a:lnTo>
                  <a:pt x="58936" y="0"/>
                </a:lnTo>
                <a:close/>
                <a:moveTo>
                  <a:pt x="40184" y="117872"/>
                </a:moveTo>
                <a:cubicBezTo>
                  <a:pt x="35730" y="117872"/>
                  <a:pt x="32147" y="121455"/>
                  <a:pt x="32147" y="125909"/>
                </a:cubicBezTo>
                <a:cubicBezTo>
                  <a:pt x="32147" y="130362"/>
                  <a:pt x="35730" y="133945"/>
                  <a:pt x="40184" y="133945"/>
                </a:cubicBezTo>
                <a:lnTo>
                  <a:pt x="99120" y="133945"/>
                </a:lnTo>
                <a:cubicBezTo>
                  <a:pt x="103573" y="133945"/>
                  <a:pt x="107156" y="130362"/>
                  <a:pt x="107156" y="125909"/>
                </a:cubicBezTo>
                <a:cubicBezTo>
                  <a:pt x="107156" y="121455"/>
                  <a:pt x="103573" y="117872"/>
                  <a:pt x="99120" y="117872"/>
                </a:cubicBezTo>
                <a:lnTo>
                  <a:pt x="40184" y="117872"/>
                </a:ln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650587" y="4722376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90A1B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U-Net Architecture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32239" y="477000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56076" y="4722376"/>
            <a:ext cx="132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90A1B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98.5% Accuracy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1274" y="341274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102382" y="0"/>
                </a:moveTo>
                <a:lnTo>
                  <a:pt x="307146" y="0"/>
                </a:lnTo>
                <a:cubicBezTo>
                  <a:pt x="363652" y="0"/>
                  <a:pt x="409528" y="45876"/>
                  <a:pt x="409528" y="102382"/>
                </a:cubicBezTo>
                <a:lnTo>
                  <a:pt x="409528" y="307146"/>
                </a:lnTo>
                <a:cubicBezTo>
                  <a:pt x="409528" y="363652"/>
                  <a:pt x="363652" y="409528"/>
                  <a:pt x="307146" y="409528"/>
                </a:cubicBezTo>
                <a:lnTo>
                  <a:pt x="102382" y="409528"/>
                </a:lnTo>
                <a:cubicBezTo>
                  <a:pt x="45876" y="409528"/>
                  <a:pt x="0" y="363652"/>
                  <a:pt x="0" y="307146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98614" y="341274"/>
            <a:ext cx="494847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4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09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53184" y="375401"/>
            <a:ext cx="4163538" cy="341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18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Visualization of Predictions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1274" y="921439"/>
            <a:ext cx="5673674" cy="2730189"/>
          </a:xfrm>
          <a:custGeom>
            <a:avLst/>
            <a:gdLst/>
            <a:ahLst/>
            <a:cxnLst/>
            <a:rect l="l" t="t" r="r" b="b"/>
            <a:pathLst>
              <a:path w="5673674" h="2730189">
                <a:moveTo>
                  <a:pt x="102382" y="0"/>
                </a:moveTo>
                <a:lnTo>
                  <a:pt x="5571292" y="0"/>
                </a:lnTo>
                <a:cubicBezTo>
                  <a:pt x="5627836" y="0"/>
                  <a:pt x="5673674" y="45838"/>
                  <a:pt x="5673674" y="102382"/>
                </a:cubicBezTo>
                <a:lnTo>
                  <a:pt x="5673674" y="2627807"/>
                </a:lnTo>
                <a:cubicBezTo>
                  <a:pt x="5673674" y="2684351"/>
                  <a:pt x="5627836" y="2730189"/>
                  <a:pt x="5571292" y="2730189"/>
                </a:cubicBezTo>
                <a:lnTo>
                  <a:pt x="102382" y="2730189"/>
                </a:lnTo>
                <a:cubicBezTo>
                  <a:pt x="45838" y="2730189"/>
                  <a:pt x="0" y="2684351"/>
                  <a:pt x="0" y="2627807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77783" y="1057948"/>
            <a:ext cx="547744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Sample Prediction 1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77783" y="1399222"/>
            <a:ext cx="5400655" cy="1569859"/>
          </a:xfrm>
          <a:custGeom>
            <a:avLst/>
            <a:gdLst/>
            <a:ahLst/>
            <a:cxnLst/>
            <a:rect l="l" t="t" r="r" b="b"/>
            <a:pathLst>
              <a:path w="5400655" h="1569859">
                <a:moveTo>
                  <a:pt x="68257" y="0"/>
                </a:moveTo>
                <a:lnTo>
                  <a:pt x="5332398" y="0"/>
                </a:lnTo>
                <a:cubicBezTo>
                  <a:pt x="5370095" y="0"/>
                  <a:pt x="5400655" y="30560"/>
                  <a:pt x="5400655" y="68257"/>
                </a:cubicBezTo>
                <a:lnTo>
                  <a:pt x="5400655" y="1501601"/>
                </a:lnTo>
                <a:cubicBezTo>
                  <a:pt x="5400655" y="1539299"/>
                  <a:pt x="5370095" y="1569859"/>
                  <a:pt x="5332398" y="1569859"/>
                </a:cubicBezTo>
                <a:lnTo>
                  <a:pt x="68257" y="1569859"/>
                </a:lnTo>
                <a:cubicBezTo>
                  <a:pt x="30585" y="1569859"/>
                  <a:pt x="0" y="1539274"/>
                  <a:pt x="0" y="1501601"/>
                </a:cubicBezTo>
                <a:lnTo>
                  <a:pt x="0" y="68257"/>
                </a:lnTo>
                <a:cubicBezTo>
                  <a:pt x="0" y="30585"/>
                  <a:pt x="30585" y="0"/>
                  <a:pt x="68257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77783" y="3071463"/>
            <a:ext cx="1757559" cy="443656"/>
          </a:xfrm>
          <a:custGeom>
            <a:avLst/>
            <a:gdLst/>
            <a:ahLst/>
            <a:cxnLst/>
            <a:rect l="l" t="t" r="r" b="b"/>
            <a:pathLst>
              <a:path w="1757559" h="443656">
                <a:moveTo>
                  <a:pt x="68256" y="0"/>
                </a:moveTo>
                <a:lnTo>
                  <a:pt x="1689303" y="0"/>
                </a:lnTo>
                <a:cubicBezTo>
                  <a:pt x="1727000" y="0"/>
                  <a:pt x="1757559" y="30559"/>
                  <a:pt x="1757559" y="68256"/>
                </a:cubicBezTo>
                <a:lnTo>
                  <a:pt x="1757559" y="375399"/>
                </a:lnTo>
                <a:cubicBezTo>
                  <a:pt x="1757559" y="413096"/>
                  <a:pt x="1727000" y="443656"/>
                  <a:pt x="1689303" y="443656"/>
                </a:cubicBezTo>
                <a:lnTo>
                  <a:pt x="68256" y="443656"/>
                </a:lnTo>
                <a:cubicBezTo>
                  <a:pt x="30559" y="443656"/>
                  <a:pt x="0" y="413096"/>
                  <a:pt x="0" y="375399"/>
                </a:cubicBezTo>
                <a:lnTo>
                  <a:pt x="0" y="68256"/>
                </a:lnTo>
                <a:cubicBezTo>
                  <a:pt x="0" y="30585"/>
                  <a:pt x="30585" y="0"/>
                  <a:pt x="68256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6176" y="3139717"/>
            <a:ext cx="168077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Original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20442" y="3310354"/>
            <a:ext cx="1672241" cy="136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FLAIR MRI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299758" y="3071463"/>
            <a:ext cx="1757559" cy="443656"/>
          </a:xfrm>
          <a:custGeom>
            <a:avLst/>
            <a:gdLst/>
            <a:ahLst/>
            <a:cxnLst/>
            <a:rect l="l" t="t" r="r" b="b"/>
            <a:pathLst>
              <a:path w="1757559" h="443656">
                <a:moveTo>
                  <a:pt x="68256" y="0"/>
                </a:moveTo>
                <a:lnTo>
                  <a:pt x="1689303" y="0"/>
                </a:lnTo>
                <a:cubicBezTo>
                  <a:pt x="1727000" y="0"/>
                  <a:pt x="1757559" y="30559"/>
                  <a:pt x="1757559" y="68256"/>
                </a:cubicBezTo>
                <a:lnTo>
                  <a:pt x="1757559" y="375399"/>
                </a:lnTo>
                <a:cubicBezTo>
                  <a:pt x="1757559" y="413096"/>
                  <a:pt x="1727000" y="443656"/>
                  <a:pt x="1689303" y="443656"/>
                </a:cubicBezTo>
                <a:lnTo>
                  <a:pt x="68256" y="443656"/>
                </a:lnTo>
                <a:cubicBezTo>
                  <a:pt x="30559" y="443656"/>
                  <a:pt x="0" y="413096"/>
                  <a:pt x="0" y="375399"/>
                </a:cubicBezTo>
                <a:lnTo>
                  <a:pt x="0" y="68256"/>
                </a:lnTo>
                <a:cubicBezTo>
                  <a:pt x="0" y="30585"/>
                  <a:pt x="30585" y="0"/>
                  <a:pt x="68256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338151" y="3139717"/>
            <a:ext cx="168077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Ground Truth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342417" y="3310354"/>
            <a:ext cx="1672241" cy="136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Expert Annotation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121732" y="3071463"/>
            <a:ext cx="1757559" cy="443656"/>
          </a:xfrm>
          <a:custGeom>
            <a:avLst/>
            <a:gdLst/>
            <a:ahLst/>
            <a:cxnLst/>
            <a:rect l="l" t="t" r="r" b="b"/>
            <a:pathLst>
              <a:path w="1757559" h="443656">
                <a:moveTo>
                  <a:pt x="68256" y="0"/>
                </a:moveTo>
                <a:lnTo>
                  <a:pt x="1689303" y="0"/>
                </a:lnTo>
                <a:cubicBezTo>
                  <a:pt x="1727000" y="0"/>
                  <a:pt x="1757559" y="30559"/>
                  <a:pt x="1757559" y="68256"/>
                </a:cubicBezTo>
                <a:lnTo>
                  <a:pt x="1757559" y="375399"/>
                </a:lnTo>
                <a:cubicBezTo>
                  <a:pt x="1757559" y="413096"/>
                  <a:pt x="1727000" y="443656"/>
                  <a:pt x="1689303" y="443656"/>
                </a:cubicBezTo>
                <a:lnTo>
                  <a:pt x="68256" y="443656"/>
                </a:lnTo>
                <a:cubicBezTo>
                  <a:pt x="30559" y="443656"/>
                  <a:pt x="0" y="413096"/>
                  <a:pt x="0" y="375399"/>
                </a:cubicBezTo>
                <a:lnTo>
                  <a:pt x="0" y="68256"/>
                </a:lnTo>
                <a:cubicBezTo>
                  <a:pt x="0" y="30585"/>
                  <a:pt x="30585" y="0"/>
                  <a:pt x="68256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4160125" y="3139717"/>
            <a:ext cx="168077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164391" y="3310354"/>
            <a:ext cx="1672241" cy="136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Output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41274" y="3788033"/>
            <a:ext cx="5673674" cy="2730189"/>
          </a:xfrm>
          <a:custGeom>
            <a:avLst/>
            <a:gdLst/>
            <a:ahLst/>
            <a:cxnLst/>
            <a:rect l="l" t="t" r="r" b="b"/>
            <a:pathLst>
              <a:path w="5673674" h="2730189">
                <a:moveTo>
                  <a:pt x="102382" y="0"/>
                </a:moveTo>
                <a:lnTo>
                  <a:pt x="5571292" y="0"/>
                </a:lnTo>
                <a:cubicBezTo>
                  <a:pt x="5627836" y="0"/>
                  <a:pt x="5673674" y="45838"/>
                  <a:pt x="5673674" y="102382"/>
                </a:cubicBezTo>
                <a:lnTo>
                  <a:pt x="5673674" y="2627807"/>
                </a:lnTo>
                <a:cubicBezTo>
                  <a:pt x="5673674" y="2684351"/>
                  <a:pt x="5627836" y="2730189"/>
                  <a:pt x="5571292" y="2730189"/>
                </a:cubicBezTo>
                <a:lnTo>
                  <a:pt x="102382" y="2730189"/>
                </a:lnTo>
                <a:cubicBezTo>
                  <a:pt x="45838" y="2730189"/>
                  <a:pt x="0" y="2684351"/>
                  <a:pt x="0" y="2627807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77783" y="3924542"/>
            <a:ext cx="547744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Sample Prediction 2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77783" y="4265816"/>
            <a:ext cx="5400655" cy="1569859"/>
          </a:xfrm>
          <a:custGeom>
            <a:avLst/>
            <a:gdLst/>
            <a:ahLst/>
            <a:cxnLst/>
            <a:rect l="l" t="t" r="r" b="b"/>
            <a:pathLst>
              <a:path w="5400655" h="1569859">
                <a:moveTo>
                  <a:pt x="68257" y="0"/>
                </a:moveTo>
                <a:lnTo>
                  <a:pt x="5332398" y="0"/>
                </a:lnTo>
                <a:cubicBezTo>
                  <a:pt x="5370095" y="0"/>
                  <a:pt x="5400655" y="30560"/>
                  <a:pt x="5400655" y="68257"/>
                </a:cubicBezTo>
                <a:lnTo>
                  <a:pt x="5400655" y="1501601"/>
                </a:lnTo>
                <a:cubicBezTo>
                  <a:pt x="5400655" y="1539299"/>
                  <a:pt x="5370095" y="1569859"/>
                  <a:pt x="5332398" y="1569859"/>
                </a:cubicBezTo>
                <a:lnTo>
                  <a:pt x="68257" y="1569859"/>
                </a:lnTo>
                <a:cubicBezTo>
                  <a:pt x="30585" y="1569859"/>
                  <a:pt x="0" y="1539274"/>
                  <a:pt x="0" y="1501601"/>
                </a:cubicBezTo>
                <a:lnTo>
                  <a:pt x="0" y="68257"/>
                </a:lnTo>
                <a:cubicBezTo>
                  <a:pt x="0" y="30585"/>
                  <a:pt x="30585" y="0"/>
                  <a:pt x="68257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8"/>
          <p:cNvSpPr/>
          <p:nvPr/>
        </p:nvSpPr>
        <p:spPr>
          <a:xfrm>
            <a:off x="477783" y="5938057"/>
            <a:ext cx="1757559" cy="443656"/>
          </a:xfrm>
          <a:custGeom>
            <a:avLst/>
            <a:gdLst/>
            <a:ahLst/>
            <a:cxnLst/>
            <a:rect l="l" t="t" r="r" b="b"/>
            <a:pathLst>
              <a:path w="1757559" h="443656">
                <a:moveTo>
                  <a:pt x="68256" y="0"/>
                </a:moveTo>
                <a:lnTo>
                  <a:pt x="1689303" y="0"/>
                </a:lnTo>
                <a:cubicBezTo>
                  <a:pt x="1727000" y="0"/>
                  <a:pt x="1757559" y="30559"/>
                  <a:pt x="1757559" y="68256"/>
                </a:cubicBezTo>
                <a:lnTo>
                  <a:pt x="1757559" y="375399"/>
                </a:lnTo>
                <a:cubicBezTo>
                  <a:pt x="1757559" y="413096"/>
                  <a:pt x="1727000" y="443656"/>
                  <a:pt x="1689303" y="443656"/>
                </a:cubicBezTo>
                <a:lnTo>
                  <a:pt x="68256" y="443656"/>
                </a:lnTo>
                <a:cubicBezTo>
                  <a:pt x="30559" y="443656"/>
                  <a:pt x="0" y="413096"/>
                  <a:pt x="0" y="375399"/>
                </a:cubicBezTo>
                <a:lnTo>
                  <a:pt x="0" y="68256"/>
                </a:lnTo>
                <a:cubicBezTo>
                  <a:pt x="0" y="30585"/>
                  <a:pt x="30585" y="0"/>
                  <a:pt x="68256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516176" y="6006312"/>
            <a:ext cx="168077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Original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520442" y="6176948"/>
            <a:ext cx="1672241" cy="136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FLAIR MRI</a:t>
            </a: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2299758" y="5938057"/>
            <a:ext cx="1757559" cy="443656"/>
          </a:xfrm>
          <a:custGeom>
            <a:avLst/>
            <a:gdLst/>
            <a:ahLst/>
            <a:cxnLst/>
            <a:rect l="l" t="t" r="r" b="b"/>
            <a:pathLst>
              <a:path w="1757559" h="443656">
                <a:moveTo>
                  <a:pt x="68256" y="0"/>
                </a:moveTo>
                <a:lnTo>
                  <a:pt x="1689303" y="0"/>
                </a:lnTo>
                <a:cubicBezTo>
                  <a:pt x="1727000" y="0"/>
                  <a:pt x="1757559" y="30559"/>
                  <a:pt x="1757559" y="68256"/>
                </a:cubicBezTo>
                <a:lnTo>
                  <a:pt x="1757559" y="375399"/>
                </a:lnTo>
                <a:cubicBezTo>
                  <a:pt x="1757559" y="413096"/>
                  <a:pt x="1727000" y="443656"/>
                  <a:pt x="1689303" y="443656"/>
                </a:cubicBezTo>
                <a:lnTo>
                  <a:pt x="68256" y="443656"/>
                </a:lnTo>
                <a:cubicBezTo>
                  <a:pt x="30559" y="443656"/>
                  <a:pt x="0" y="413096"/>
                  <a:pt x="0" y="375399"/>
                </a:cubicBezTo>
                <a:lnTo>
                  <a:pt x="0" y="68256"/>
                </a:lnTo>
                <a:cubicBezTo>
                  <a:pt x="0" y="30585"/>
                  <a:pt x="30585" y="0"/>
                  <a:pt x="68256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2338151" y="6006312"/>
            <a:ext cx="168077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Ground Truth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2342417" y="6176948"/>
            <a:ext cx="1672241" cy="136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Expert Annotation</a:t>
            </a:r>
            <a:endParaRPr lang="en-US" sz="1600" dirty="0"/>
          </a:p>
        </p:txBody>
      </p:sp>
      <p:sp>
        <p:nvSpPr>
          <p:cNvPr id="28" name="Shape 24"/>
          <p:cNvSpPr/>
          <p:nvPr/>
        </p:nvSpPr>
        <p:spPr>
          <a:xfrm>
            <a:off x="4121732" y="5938057"/>
            <a:ext cx="1757559" cy="443656"/>
          </a:xfrm>
          <a:custGeom>
            <a:avLst/>
            <a:gdLst/>
            <a:ahLst/>
            <a:cxnLst/>
            <a:rect l="l" t="t" r="r" b="b"/>
            <a:pathLst>
              <a:path w="1757559" h="443656">
                <a:moveTo>
                  <a:pt x="68256" y="0"/>
                </a:moveTo>
                <a:lnTo>
                  <a:pt x="1689303" y="0"/>
                </a:lnTo>
                <a:cubicBezTo>
                  <a:pt x="1727000" y="0"/>
                  <a:pt x="1757559" y="30559"/>
                  <a:pt x="1757559" y="68256"/>
                </a:cubicBezTo>
                <a:lnTo>
                  <a:pt x="1757559" y="375399"/>
                </a:lnTo>
                <a:cubicBezTo>
                  <a:pt x="1757559" y="413096"/>
                  <a:pt x="1727000" y="443656"/>
                  <a:pt x="1689303" y="443656"/>
                </a:cubicBezTo>
                <a:lnTo>
                  <a:pt x="68256" y="443656"/>
                </a:lnTo>
                <a:cubicBezTo>
                  <a:pt x="30559" y="443656"/>
                  <a:pt x="0" y="413096"/>
                  <a:pt x="0" y="375399"/>
                </a:cubicBezTo>
                <a:lnTo>
                  <a:pt x="0" y="68256"/>
                </a:lnTo>
                <a:cubicBezTo>
                  <a:pt x="0" y="30585"/>
                  <a:pt x="30585" y="0"/>
                  <a:pt x="68256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5"/>
          <p:cNvSpPr/>
          <p:nvPr/>
        </p:nvSpPr>
        <p:spPr>
          <a:xfrm>
            <a:off x="4160125" y="6006312"/>
            <a:ext cx="168077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Prediction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4164391" y="6176948"/>
            <a:ext cx="1672241" cy="136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Output</a:t>
            </a: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6182705" y="921439"/>
            <a:ext cx="5673674" cy="2866698"/>
          </a:xfrm>
          <a:custGeom>
            <a:avLst/>
            <a:gdLst/>
            <a:ahLst/>
            <a:cxnLst/>
            <a:rect l="l" t="t" r="r" b="b"/>
            <a:pathLst>
              <a:path w="5673674" h="2866698">
                <a:moveTo>
                  <a:pt x="102370" y="0"/>
                </a:moveTo>
                <a:lnTo>
                  <a:pt x="5571304" y="0"/>
                </a:lnTo>
                <a:cubicBezTo>
                  <a:pt x="5627841" y="0"/>
                  <a:pt x="5673674" y="45833"/>
                  <a:pt x="5673674" y="102370"/>
                </a:cubicBezTo>
                <a:lnTo>
                  <a:pt x="5673674" y="2764329"/>
                </a:lnTo>
                <a:cubicBezTo>
                  <a:pt x="5673674" y="2820866"/>
                  <a:pt x="5627841" y="2866698"/>
                  <a:pt x="5571304" y="2866698"/>
                </a:cubicBezTo>
                <a:lnTo>
                  <a:pt x="102370" y="2866698"/>
                </a:lnTo>
                <a:cubicBezTo>
                  <a:pt x="45833" y="2866698"/>
                  <a:pt x="0" y="2820866"/>
                  <a:pt x="0" y="2764329"/>
                </a:cubicBezTo>
                <a:lnTo>
                  <a:pt x="0" y="102370"/>
                </a:lnTo>
                <a:cubicBezTo>
                  <a:pt x="0" y="45833"/>
                  <a:pt x="45833" y="0"/>
                  <a:pt x="102370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8"/>
          <p:cNvSpPr/>
          <p:nvPr/>
        </p:nvSpPr>
        <p:spPr>
          <a:xfrm>
            <a:off x="6319215" y="1057948"/>
            <a:ext cx="547744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Qualitative Analysis</a:t>
            </a: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6319215" y="1399222"/>
            <a:ext cx="5400655" cy="511910"/>
          </a:xfrm>
          <a:custGeom>
            <a:avLst/>
            <a:gdLst/>
            <a:ahLst/>
            <a:cxnLst/>
            <a:rect l="l" t="t" r="r" b="b"/>
            <a:pathLst>
              <a:path w="5400655" h="511910">
                <a:moveTo>
                  <a:pt x="68253" y="0"/>
                </a:moveTo>
                <a:lnTo>
                  <a:pt x="5332402" y="0"/>
                </a:lnTo>
                <a:cubicBezTo>
                  <a:pt x="5370097" y="0"/>
                  <a:pt x="5400655" y="30558"/>
                  <a:pt x="5400655" y="68253"/>
                </a:cubicBezTo>
                <a:lnTo>
                  <a:pt x="5400655" y="443657"/>
                </a:lnTo>
                <a:cubicBezTo>
                  <a:pt x="5400655" y="481353"/>
                  <a:pt x="5370097" y="511910"/>
                  <a:pt x="5332402" y="511910"/>
                </a:cubicBezTo>
                <a:lnTo>
                  <a:pt x="68253" y="511910"/>
                </a:lnTo>
                <a:cubicBezTo>
                  <a:pt x="30558" y="511910"/>
                  <a:pt x="0" y="481353"/>
                  <a:pt x="0" y="443657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0"/>
          <p:cNvSpPr/>
          <p:nvPr/>
        </p:nvSpPr>
        <p:spPr>
          <a:xfrm>
            <a:off x="6421597" y="1501604"/>
            <a:ext cx="273019" cy="273019"/>
          </a:xfrm>
          <a:custGeom>
            <a:avLst/>
            <a:gdLst/>
            <a:ahLst/>
            <a:cxnLst/>
            <a:rect l="l" t="t" r="r" b="b"/>
            <a:pathLst>
              <a:path w="273019" h="273019">
                <a:moveTo>
                  <a:pt x="68255" y="0"/>
                </a:moveTo>
                <a:lnTo>
                  <a:pt x="204764" y="0"/>
                </a:lnTo>
                <a:cubicBezTo>
                  <a:pt x="242460" y="0"/>
                  <a:pt x="273019" y="30559"/>
                  <a:pt x="273019" y="68255"/>
                </a:cubicBezTo>
                <a:lnTo>
                  <a:pt x="273019" y="204764"/>
                </a:lnTo>
                <a:cubicBezTo>
                  <a:pt x="273019" y="242460"/>
                  <a:pt x="242460" y="273019"/>
                  <a:pt x="204764" y="273019"/>
                </a:cubicBezTo>
                <a:lnTo>
                  <a:pt x="68255" y="273019"/>
                </a:lnTo>
                <a:cubicBezTo>
                  <a:pt x="30559" y="273019"/>
                  <a:pt x="0" y="242460"/>
                  <a:pt x="0" y="204764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DCFC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1"/>
          <p:cNvSpPr/>
          <p:nvPr/>
        </p:nvSpPr>
        <p:spPr>
          <a:xfrm>
            <a:off x="6498383" y="1569859"/>
            <a:ext cx="119446" cy="136509"/>
          </a:xfrm>
          <a:custGeom>
            <a:avLst/>
            <a:gdLst/>
            <a:ahLst/>
            <a:cxnLst/>
            <a:rect l="l" t="t" r="r" b="b"/>
            <a:pathLst>
              <a:path w="119446" h="136509">
                <a:moveTo>
                  <a:pt x="115926" y="18690"/>
                </a:moveTo>
                <a:cubicBezTo>
                  <a:pt x="119739" y="21463"/>
                  <a:pt x="120592" y="26795"/>
                  <a:pt x="117819" y="30608"/>
                </a:cubicBezTo>
                <a:lnTo>
                  <a:pt x="49565" y="124458"/>
                </a:lnTo>
                <a:cubicBezTo>
                  <a:pt x="48098" y="126485"/>
                  <a:pt x="45832" y="127738"/>
                  <a:pt x="43326" y="127951"/>
                </a:cubicBezTo>
                <a:cubicBezTo>
                  <a:pt x="40820" y="128164"/>
                  <a:pt x="38393" y="127231"/>
                  <a:pt x="36634" y="125471"/>
                </a:cubicBezTo>
                <a:lnTo>
                  <a:pt x="2506" y="91344"/>
                </a:lnTo>
                <a:cubicBezTo>
                  <a:pt x="-827" y="88011"/>
                  <a:pt x="-827" y="82599"/>
                  <a:pt x="2506" y="79266"/>
                </a:cubicBezTo>
                <a:cubicBezTo>
                  <a:pt x="5839" y="75933"/>
                  <a:pt x="11251" y="75933"/>
                  <a:pt x="14584" y="79266"/>
                </a:cubicBezTo>
                <a:lnTo>
                  <a:pt x="41646" y="106328"/>
                </a:lnTo>
                <a:lnTo>
                  <a:pt x="104035" y="20556"/>
                </a:lnTo>
                <a:cubicBezTo>
                  <a:pt x="106808" y="16744"/>
                  <a:pt x="112140" y="15891"/>
                  <a:pt x="115953" y="18663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2"/>
          <p:cNvSpPr/>
          <p:nvPr/>
        </p:nvSpPr>
        <p:spPr>
          <a:xfrm>
            <a:off x="6796998" y="1501604"/>
            <a:ext cx="203057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Accurate Boundary Detection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6796998" y="1672242"/>
            <a:ext cx="2459942" cy="85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precisely identifies tumor boundaries</a:t>
            </a:r>
            <a:endParaRPr lang="en-US" sz="1600" dirty="0"/>
          </a:p>
        </p:txBody>
      </p:sp>
      <p:sp>
        <p:nvSpPr>
          <p:cNvPr id="38" name="Shape 34"/>
          <p:cNvSpPr/>
          <p:nvPr/>
        </p:nvSpPr>
        <p:spPr>
          <a:xfrm>
            <a:off x="6319215" y="1979283"/>
            <a:ext cx="5400655" cy="511910"/>
          </a:xfrm>
          <a:custGeom>
            <a:avLst/>
            <a:gdLst/>
            <a:ahLst/>
            <a:cxnLst/>
            <a:rect l="l" t="t" r="r" b="b"/>
            <a:pathLst>
              <a:path w="5400655" h="511910">
                <a:moveTo>
                  <a:pt x="68253" y="0"/>
                </a:moveTo>
                <a:lnTo>
                  <a:pt x="5332402" y="0"/>
                </a:lnTo>
                <a:cubicBezTo>
                  <a:pt x="5370097" y="0"/>
                  <a:pt x="5400655" y="30558"/>
                  <a:pt x="5400655" y="68253"/>
                </a:cubicBezTo>
                <a:lnTo>
                  <a:pt x="5400655" y="443657"/>
                </a:lnTo>
                <a:cubicBezTo>
                  <a:pt x="5400655" y="481353"/>
                  <a:pt x="5370097" y="511910"/>
                  <a:pt x="5332402" y="511910"/>
                </a:cubicBezTo>
                <a:lnTo>
                  <a:pt x="68253" y="511910"/>
                </a:lnTo>
                <a:cubicBezTo>
                  <a:pt x="30558" y="511910"/>
                  <a:pt x="0" y="481353"/>
                  <a:pt x="0" y="443657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5"/>
          <p:cNvSpPr/>
          <p:nvPr/>
        </p:nvSpPr>
        <p:spPr>
          <a:xfrm>
            <a:off x="6421597" y="2081665"/>
            <a:ext cx="273019" cy="273019"/>
          </a:xfrm>
          <a:custGeom>
            <a:avLst/>
            <a:gdLst/>
            <a:ahLst/>
            <a:cxnLst/>
            <a:rect l="l" t="t" r="r" b="b"/>
            <a:pathLst>
              <a:path w="273019" h="273019">
                <a:moveTo>
                  <a:pt x="68255" y="0"/>
                </a:moveTo>
                <a:lnTo>
                  <a:pt x="204764" y="0"/>
                </a:lnTo>
                <a:cubicBezTo>
                  <a:pt x="242460" y="0"/>
                  <a:pt x="273019" y="30559"/>
                  <a:pt x="273019" y="68255"/>
                </a:cubicBezTo>
                <a:lnTo>
                  <a:pt x="273019" y="204764"/>
                </a:lnTo>
                <a:cubicBezTo>
                  <a:pt x="273019" y="242460"/>
                  <a:pt x="242460" y="273019"/>
                  <a:pt x="204764" y="273019"/>
                </a:cubicBezTo>
                <a:lnTo>
                  <a:pt x="68255" y="273019"/>
                </a:lnTo>
                <a:cubicBezTo>
                  <a:pt x="30559" y="273019"/>
                  <a:pt x="0" y="242460"/>
                  <a:pt x="0" y="204764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DCFC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6"/>
          <p:cNvSpPr/>
          <p:nvPr/>
        </p:nvSpPr>
        <p:spPr>
          <a:xfrm>
            <a:off x="6498383" y="2149920"/>
            <a:ext cx="119446" cy="136509"/>
          </a:xfrm>
          <a:custGeom>
            <a:avLst/>
            <a:gdLst/>
            <a:ahLst/>
            <a:cxnLst/>
            <a:rect l="l" t="t" r="r" b="b"/>
            <a:pathLst>
              <a:path w="119446" h="136509">
                <a:moveTo>
                  <a:pt x="115926" y="18690"/>
                </a:moveTo>
                <a:cubicBezTo>
                  <a:pt x="119739" y="21463"/>
                  <a:pt x="120592" y="26795"/>
                  <a:pt x="117819" y="30608"/>
                </a:cubicBezTo>
                <a:lnTo>
                  <a:pt x="49565" y="124458"/>
                </a:lnTo>
                <a:cubicBezTo>
                  <a:pt x="48098" y="126485"/>
                  <a:pt x="45832" y="127738"/>
                  <a:pt x="43326" y="127951"/>
                </a:cubicBezTo>
                <a:cubicBezTo>
                  <a:pt x="40820" y="128164"/>
                  <a:pt x="38393" y="127231"/>
                  <a:pt x="36634" y="125471"/>
                </a:cubicBezTo>
                <a:lnTo>
                  <a:pt x="2506" y="91344"/>
                </a:lnTo>
                <a:cubicBezTo>
                  <a:pt x="-827" y="88011"/>
                  <a:pt x="-827" y="82599"/>
                  <a:pt x="2506" y="79266"/>
                </a:cubicBezTo>
                <a:cubicBezTo>
                  <a:pt x="5839" y="75933"/>
                  <a:pt x="11251" y="75933"/>
                  <a:pt x="14584" y="79266"/>
                </a:cubicBezTo>
                <a:lnTo>
                  <a:pt x="41646" y="106328"/>
                </a:lnTo>
                <a:lnTo>
                  <a:pt x="104035" y="20556"/>
                </a:lnTo>
                <a:cubicBezTo>
                  <a:pt x="106808" y="16744"/>
                  <a:pt x="112140" y="15891"/>
                  <a:pt x="115953" y="18663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7"/>
          <p:cNvSpPr/>
          <p:nvPr/>
        </p:nvSpPr>
        <p:spPr>
          <a:xfrm>
            <a:off x="6796998" y="2081665"/>
            <a:ext cx="2073237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Multi-Region Segmentation</a:t>
            </a:r>
            <a:endParaRPr lang="en-US" sz="1600" dirty="0"/>
          </a:p>
        </p:txBody>
      </p:sp>
      <p:sp>
        <p:nvSpPr>
          <p:cNvPr id="42" name="Text 38"/>
          <p:cNvSpPr/>
          <p:nvPr/>
        </p:nvSpPr>
        <p:spPr>
          <a:xfrm>
            <a:off x="6796998" y="2252303"/>
            <a:ext cx="2323433" cy="680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Correctly distinguishes all tumor sub-regions</a:t>
            </a:r>
            <a:endParaRPr lang="en-US" sz="1600" dirty="0"/>
          </a:p>
        </p:txBody>
      </p:sp>
      <p:sp>
        <p:nvSpPr>
          <p:cNvPr id="43" name="Shape 39"/>
          <p:cNvSpPr/>
          <p:nvPr/>
        </p:nvSpPr>
        <p:spPr>
          <a:xfrm>
            <a:off x="6319215" y="2559340"/>
            <a:ext cx="5400655" cy="511910"/>
          </a:xfrm>
          <a:custGeom>
            <a:avLst/>
            <a:gdLst/>
            <a:ahLst/>
            <a:cxnLst/>
            <a:rect l="l" t="t" r="r" b="b"/>
            <a:pathLst>
              <a:path w="5400655" h="511910">
                <a:moveTo>
                  <a:pt x="68253" y="0"/>
                </a:moveTo>
                <a:lnTo>
                  <a:pt x="5332402" y="0"/>
                </a:lnTo>
                <a:cubicBezTo>
                  <a:pt x="5370097" y="0"/>
                  <a:pt x="5400655" y="30558"/>
                  <a:pt x="5400655" y="68253"/>
                </a:cubicBezTo>
                <a:lnTo>
                  <a:pt x="5400655" y="443657"/>
                </a:lnTo>
                <a:cubicBezTo>
                  <a:pt x="5400655" y="481353"/>
                  <a:pt x="5370097" y="511910"/>
                  <a:pt x="5332402" y="511910"/>
                </a:cubicBezTo>
                <a:lnTo>
                  <a:pt x="68253" y="511910"/>
                </a:lnTo>
                <a:cubicBezTo>
                  <a:pt x="30558" y="511910"/>
                  <a:pt x="0" y="481353"/>
                  <a:pt x="0" y="443657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0"/>
          <p:cNvSpPr/>
          <p:nvPr/>
        </p:nvSpPr>
        <p:spPr>
          <a:xfrm>
            <a:off x="6421597" y="2661722"/>
            <a:ext cx="273019" cy="273019"/>
          </a:xfrm>
          <a:custGeom>
            <a:avLst/>
            <a:gdLst/>
            <a:ahLst/>
            <a:cxnLst/>
            <a:rect l="l" t="t" r="r" b="b"/>
            <a:pathLst>
              <a:path w="273019" h="273019">
                <a:moveTo>
                  <a:pt x="68255" y="0"/>
                </a:moveTo>
                <a:lnTo>
                  <a:pt x="204764" y="0"/>
                </a:lnTo>
                <a:cubicBezTo>
                  <a:pt x="242460" y="0"/>
                  <a:pt x="273019" y="30559"/>
                  <a:pt x="273019" y="68255"/>
                </a:cubicBezTo>
                <a:lnTo>
                  <a:pt x="273019" y="204764"/>
                </a:lnTo>
                <a:cubicBezTo>
                  <a:pt x="273019" y="242460"/>
                  <a:pt x="242460" y="273019"/>
                  <a:pt x="204764" y="273019"/>
                </a:cubicBezTo>
                <a:lnTo>
                  <a:pt x="68255" y="273019"/>
                </a:lnTo>
                <a:cubicBezTo>
                  <a:pt x="30559" y="273019"/>
                  <a:pt x="0" y="242460"/>
                  <a:pt x="0" y="204764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FEF9C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1"/>
          <p:cNvSpPr/>
          <p:nvPr/>
        </p:nvSpPr>
        <p:spPr>
          <a:xfrm>
            <a:off x="6541042" y="2729976"/>
            <a:ext cx="34127" cy="136509"/>
          </a:xfrm>
          <a:custGeom>
            <a:avLst/>
            <a:gdLst/>
            <a:ahLst/>
            <a:cxnLst/>
            <a:rect l="l" t="t" r="r" b="b"/>
            <a:pathLst>
              <a:path w="34127" h="136509">
                <a:moveTo>
                  <a:pt x="25596" y="8532"/>
                </a:moveTo>
                <a:cubicBezTo>
                  <a:pt x="25596" y="3813"/>
                  <a:pt x="21783" y="0"/>
                  <a:pt x="17064" y="0"/>
                </a:cubicBezTo>
                <a:cubicBezTo>
                  <a:pt x="12345" y="0"/>
                  <a:pt x="8532" y="3813"/>
                  <a:pt x="8532" y="8532"/>
                </a:cubicBezTo>
                <a:lnTo>
                  <a:pt x="8532" y="93850"/>
                </a:lnTo>
                <a:cubicBezTo>
                  <a:pt x="8532" y="98569"/>
                  <a:pt x="12345" y="102382"/>
                  <a:pt x="17064" y="102382"/>
                </a:cubicBezTo>
                <a:cubicBezTo>
                  <a:pt x="21783" y="102382"/>
                  <a:pt x="25596" y="98569"/>
                  <a:pt x="25596" y="93850"/>
                </a:cubicBezTo>
                <a:lnTo>
                  <a:pt x="25596" y="8532"/>
                </a:lnTo>
                <a:close/>
                <a:moveTo>
                  <a:pt x="17064" y="136509"/>
                </a:moveTo>
                <a:cubicBezTo>
                  <a:pt x="22956" y="136509"/>
                  <a:pt x="27728" y="131737"/>
                  <a:pt x="27728" y="125845"/>
                </a:cubicBezTo>
                <a:cubicBezTo>
                  <a:pt x="27728" y="119952"/>
                  <a:pt x="22956" y="115180"/>
                  <a:pt x="17064" y="115180"/>
                </a:cubicBezTo>
                <a:cubicBezTo>
                  <a:pt x="11171" y="115180"/>
                  <a:pt x="6399" y="119952"/>
                  <a:pt x="6399" y="125845"/>
                </a:cubicBezTo>
                <a:cubicBezTo>
                  <a:pt x="6399" y="131737"/>
                  <a:pt x="11171" y="136509"/>
                  <a:pt x="17064" y="136509"/>
                </a:cubicBezTo>
                <a:close/>
              </a:path>
            </a:pathLst>
          </a:custGeom>
          <a:solidFill>
            <a:srgbClr val="D08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2"/>
          <p:cNvSpPr/>
          <p:nvPr/>
        </p:nvSpPr>
        <p:spPr>
          <a:xfrm>
            <a:off x="6796998" y="2661722"/>
            <a:ext cx="2150024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Small Region Challenge</a:t>
            </a:r>
            <a:endParaRPr lang="en-US" sz="1600" dirty="0"/>
          </a:p>
        </p:txBody>
      </p:sp>
      <p:sp>
        <p:nvSpPr>
          <p:cNvPr id="47" name="Text 43"/>
          <p:cNvSpPr/>
          <p:nvPr/>
        </p:nvSpPr>
        <p:spPr>
          <a:xfrm>
            <a:off x="6796997" y="2866698"/>
            <a:ext cx="2528197" cy="102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Minor difficulties with very small tumor regions</a:t>
            </a:r>
            <a:endParaRPr lang="en-US" sz="1600" dirty="0"/>
          </a:p>
        </p:txBody>
      </p:sp>
      <p:sp>
        <p:nvSpPr>
          <p:cNvPr id="48" name="Shape 44"/>
          <p:cNvSpPr/>
          <p:nvPr/>
        </p:nvSpPr>
        <p:spPr>
          <a:xfrm>
            <a:off x="6319215" y="3139397"/>
            <a:ext cx="5400655" cy="511910"/>
          </a:xfrm>
          <a:custGeom>
            <a:avLst/>
            <a:gdLst/>
            <a:ahLst/>
            <a:cxnLst/>
            <a:rect l="l" t="t" r="r" b="b"/>
            <a:pathLst>
              <a:path w="5400655" h="511910">
                <a:moveTo>
                  <a:pt x="68253" y="0"/>
                </a:moveTo>
                <a:lnTo>
                  <a:pt x="5332402" y="0"/>
                </a:lnTo>
                <a:cubicBezTo>
                  <a:pt x="5370097" y="0"/>
                  <a:pt x="5400655" y="30558"/>
                  <a:pt x="5400655" y="68253"/>
                </a:cubicBezTo>
                <a:lnTo>
                  <a:pt x="5400655" y="443657"/>
                </a:lnTo>
                <a:cubicBezTo>
                  <a:pt x="5400655" y="481353"/>
                  <a:pt x="5370097" y="511910"/>
                  <a:pt x="5332402" y="511910"/>
                </a:cubicBezTo>
                <a:lnTo>
                  <a:pt x="68253" y="511910"/>
                </a:lnTo>
                <a:cubicBezTo>
                  <a:pt x="30558" y="511910"/>
                  <a:pt x="0" y="481353"/>
                  <a:pt x="0" y="443657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5"/>
          <p:cNvSpPr/>
          <p:nvPr/>
        </p:nvSpPr>
        <p:spPr>
          <a:xfrm>
            <a:off x="6421597" y="3241779"/>
            <a:ext cx="273019" cy="273019"/>
          </a:xfrm>
          <a:custGeom>
            <a:avLst/>
            <a:gdLst/>
            <a:ahLst/>
            <a:cxnLst/>
            <a:rect l="l" t="t" r="r" b="b"/>
            <a:pathLst>
              <a:path w="273019" h="273019">
                <a:moveTo>
                  <a:pt x="68255" y="0"/>
                </a:moveTo>
                <a:lnTo>
                  <a:pt x="204764" y="0"/>
                </a:lnTo>
                <a:cubicBezTo>
                  <a:pt x="242460" y="0"/>
                  <a:pt x="273019" y="30559"/>
                  <a:pt x="273019" y="68255"/>
                </a:cubicBezTo>
                <a:lnTo>
                  <a:pt x="273019" y="204764"/>
                </a:lnTo>
                <a:cubicBezTo>
                  <a:pt x="273019" y="242460"/>
                  <a:pt x="242460" y="273019"/>
                  <a:pt x="204764" y="273019"/>
                </a:cubicBezTo>
                <a:lnTo>
                  <a:pt x="68255" y="273019"/>
                </a:lnTo>
                <a:cubicBezTo>
                  <a:pt x="30559" y="273019"/>
                  <a:pt x="0" y="242460"/>
                  <a:pt x="0" y="204764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DCFC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6"/>
          <p:cNvSpPr/>
          <p:nvPr/>
        </p:nvSpPr>
        <p:spPr>
          <a:xfrm>
            <a:off x="6498383" y="3310033"/>
            <a:ext cx="119446" cy="136509"/>
          </a:xfrm>
          <a:custGeom>
            <a:avLst/>
            <a:gdLst/>
            <a:ahLst/>
            <a:cxnLst/>
            <a:rect l="l" t="t" r="r" b="b"/>
            <a:pathLst>
              <a:path w="119446" h="136509">
                <a:moveTo>
                  <a:pt x="115926" y="18690"/>
                </a:moveTo>
                <a:cubicBezTo>
                  <a:pt x="119739" y="21463"/>
                  <a:pt x="120592" y="26795"/>
                  <a:pt x="117819" y="30608"/>
                </a:cubicBezTo>
                <a:lnTo>
                  <a:pt x="49565" y="124458"/>
                </a:lnTo>
                <a:cubicBezTo>
                  <a:pt x="48098" y="126485"/>
                  <a:pt x="45832" y="127738"/>
                  <a:pt x="43326" y="127951"/>
                </a:cubicBezTo>
                <a:cubicBezTo>
                  <a:pt x="40820" y="128164"/>
                  <a:pt x="38393" y="127231"/>
                  <a:pt x="36634" y="125471"/>
                </a:cubicBezTo>
                <a:lnTo>
                  <a:pt x="2506" y="91344"/>
                </a:lnTo>
                <a:cubicBezTo>
                  <a:pt x="-827" y="88011"/>
                  <a:pt x="-827" y="82599"/>
                  <a:pt x="2506" y="79266"/>
                </a:cubicBezTo>
                <a:cubicBezTo>
                  <a:pt x="5839" y="75933"/>
                  <a:pt x="11251" y="75933"/>
                  <a:pt x="14584" y="79266"/>
                </a:cubicBezTo>
                <a:lnTo>
                  <a:pt x="41646" y="106328"/>
                </a:lnTo>
                <a:lnTo>
                  <a:pt x="104035" y="20556"/>
                </a:lnTo>
                <a:cubicBezTo>
                  <a:pt x="106808" y="16744"/>
                  <a:pt x="112140" y="15891"/>
                  <a:pt x="115953" y="18663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7"/>
          <p:cNvSpPr/>
          <p:nvPr/>
        </p:nvSpPr>
        <p:spPr>
          <a:xfrm>
            <a:off x="6796998" y="3241779"/>
            <a:ext cx="1894069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Performance</a:t>
            </a:r>
            <a:endParaRPr lang="en-US" sz="1600" dirty="0"/>
          </a:p>
        </p:txBody>
      </p:sp>
      <p:sp>
        <p:nvSpPr>
          <p:cNvPr id="52" name="Text 48"/>
          <p:cNvSpPr/>
          <p:nvPr/>
        </p:nvSpPr>
        <p:spPr>
          <a:xfrm>
            <a:off x="6796998" y="3445585"/>
            <a:ext cx="2255178" cy="1033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Stable predictions across different cases</a:t>
            </a:r>
            <a:endParaRPr lang="en-US" sz="1600" dirty="0"/>
          </a:p>
        </p:txBody>
      </p:sp>
      <p:sp>
        <p:nvSpPr>
          <p:cNvPr id="53" name="Shape 49"/>
          <p:cNvSpPr/>
          <p:nvPr/>
        </p:nvSpPr>
        <p:spPr>
          <a:xfrm>
            <a:off x="6182705" y="3924222"/>
            <a:ext cx="5673674" cy="1296840"/>
          </a:xfrm>
          <a:custGeom>
            <a:avLst/>
            <a:gdLst/>
            <a:ahLst/>
            <a:cxnLst/>
            <a:rect l="l" t="t" r="r" b="b"/>
            <a:pathLst>
              <a:path w="5673674" h="1296840">
                <a:moveTo>
                  <a:pt x="102385" y="0"/>
                </a:moveTo>
                <a:lnTo>
                  <a:pt x="5571288" y="0"/>
                </a:lnTo>
                <a:cubicBezTo>
                  <a:pt x="5627834" y="0"/>
                  <a:pt x="5673674" y="45840"/>
                  <a:pt x="5673674" y="102385"/>
                </a:cubicBezTo>
                <a:lnTo>
                  <a:pt x="5673674" y="1194454"/>
                </a:lnTo>
                <a:cubicBezTo>
                  <a:pt x="5673674" y="1251000"/>
                  <a:pt x="5627834" y="1296840"/>
                  <a:pt x="5571288" y="1296840"/>
                </a:cubicBezTo>
                <a:lnTo>
                  <a:pt x="102385" y="1296840"/>
                </a:lnTo>
                <a:cubicBezTo>
                  <a:pt x="45840" y="1296840"/>
                  <a:pt x="0" y="1251000"/>
                  <a:pt x="0" y="1194454"/>
                </a:cubicBezTo>
                <a:lnTo>
                  <a:pt x="0" y="102385"/>
                </a:lnTo>
                <a:cubicBezTo>
                  <a:pt x="0" y="45840"/>
                  <a:pt x="45840" y="0"/>
                  <a:pt x="102385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0"/>
          <p:cNvSpPr/>
          <p:nvPr/>
        </p:nvSpPr>
        <p:spPr>
          <a:xfrm>
            <a:off x="6319215" y="4060731"/>
            <a:ext cx="547744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Visualization Legend</a:t>
            </a:r>
            <a:endParaRPr lang="en-US" sz="1600" dirty="0"/>
          </a:p>
        </p:txBody>
      </p:sp>
      <p:sp>
        <p:nvSpPr>
          <p:cNvPr id="55" name="Shape 51"/>
          <p:cNvSpPr/>
          <p:nvPr/>
        </p:nvSpPr>
        <p:spPr>
          <a:xfrm>
            <a:off x="6319215" y="4402005"/>
            <a:ext cx="2661934" cy="307146"/>
          </a:xfrm>
          <a:custGeom>
            <a:avLst/>
            <a:gdLst/>
            <a:ahLst/>
            <a:cxnLst/>
            <a:rect l="l" t="t" r="r" b="b"/>
            <a:pathLst>
              <a:path w="2661934" h="307146">
                <a:moveTo>
                  <a:pt x="68254" y="0"/>
                </a:moveTo>
                <a:lnTo>
                  <a:pt x="2593680" y="0"/>
                </a:lnTo>
                <a:cubicBezTo>
                  <a:pt x="2631376" y="0"/>
                  <a:pt x="2661934" y="30558"/>
                  <a:pt x="2661934" y="68254"/>
                </a:cubicBezTo>
                <a:lnTo>
                  <a:pt x="2661934" y="238892"/>
                </a:lnTo>
                <a:cubicBezTo>
                  <a:pt x="2661934" y="276588"/>
                  <a:pt x="2631376" y="307146"/>
                  <a:pt x="2593680" y="307146"/>
                </a:cubicBezTo>
                <a:lnTo>
                  <a:pt x="68254" y="307146"/>
                </a:lnTo>
                <a:cubicBezTo>
                  <a:pt x="30558" y="307146"/>
                  <a:pt x="0" y="276588"/>
                  <a:pt x="0" y="238892"/>
                </a:cubicBezTo>
                <a:lnTo>
                  <a:pt x="0" y="68254"/>
                </a:lnTo>
                <a:cubicBezTo>
                  <a:pt x="0" y="30558"/>
                  <a:pt x="30558" y="0"/>
                  <a:pt x="6825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2"/>
          <p:cNvSpPr/>
          <p:nvPr/>
        </p:nvSpPr>
        <p:spPr>
          <a:xfrm>
            <a:off x="6390882" y="4490736"/>
            <a:ext cx="126271" cy="126271"/>
          </a:xfrm>
          <a:custGeom>
            <a:avLst/>
            <a:gdLst/>
            <a:ahLst/>
            <a:cxnLst/>
            <a:rect l="l" t="t" r="r" b="b"/>
            <a:pathLst>
              <a:path w="126271" h="126271">
                <a:moveTo>
                  <a:pt x="34127" y="0"/>
                </a:moveTo>
                <a:lnTo>
                  <a:pt x="92144" y="0"/>
                </a:lnTo>
                <a:cubicBezTo>
                  <a:pt x="110979" y="0"/>
                  <a:pt x="126271" y="15292"/>
                  <a:pt x="126271" y="34127"/>
                </a:cubicBezTo>
                <a:lnTo>
                  <a:pt x="126271" y="92144"/>
                </a:lnTo>
                <a:cubicBezTo>
                  <a:pt x="126271" y="110979"/>
                  <a:pt x="110979" y="126271"/>
                  <a:pt x="92144" y="126271"/>
                </a:cubicBezTo>
                <a:lnTo>
                  <a:pt x="34127" y="126271"/>
                </a:lnTo>
                <a:cubicBezTo>
                  <a:pt x="15292" y="126271"/>
                  <a:pt x="0" y="110979"/>
                  <a:pt x="0" y="92144"/>
                </a:cubicBezTo>
                <a:lnTo>
                  <a:pt x="0" y="34127"/>
                </a:lnTo>
                <a:cubicBezTo>
                  <a:pt x="0" y="15292"/>
                  <a:pt x="15292" y="0"/>
                  <a:pt x="34127" y="0"/>
                </a:cubicBezTo>
                <a:close/>
              </a:path>
            </a:pathLst>
          </a:custGeom>
          <a:solidFill>
            <a:srgbClr val="000000"/>
          </a:solidFill>
          <a:ln w="10160">
            <a:solidFill>
              <a:srgbClr val="99A1A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 53"/>
          <p:cNvSpPr/>
          <p:nvPr/>
        </p:nvSpPr>
        <p:spPr>
          <a:xfrm>
            <a:off x="6592233" y="4470259"/>
            <a:ext cx="80199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Non-tumor (0)</a:t>
            </a:r>
            <a:endParaRPr lang="en-US" sz="1600" dirty="0"/>
          </a:p>
        </p:txBody>
      </p:sp>
      <p:sp>
        <p:nvSpPr>
          <p:cNvPr id="58" name="Shape 54"/>
          <p:cNvSpPr/>
          <p:nvPr/>
        </p:nvSpPr>
        <p:spPr>
          <a:xfrm>
            <a:off x="9052176" y="4402005"/>
            <a:ext cx="2661934" cy="307146"/>
          </a:xfrm>
          <a:custGeom>
            <a:avLst/>
            <a:gdLst/>
            <a:ahLst/>
            <a:cxnLst/>
            <a:rect l="l" t="t" r="r" b="b"/>
            <a:pathLst>
              <a:path w="2661934" h="307146">
                <a:moveTo>
                  <a:pt x="68254" y="0"/>
                </a:moveTo>
                <a:lnTo>
                  <a:pt x="2593680" y="0"/>
                </a:lnTo>
                <a:cubicBezTo>
                  <a:pt x="2631376" y="0"/>
                  <a:pt x="2661934" y="30558"/>
                  <a:pt x="2661934" y="68254"/>
                </a:cubicBezTo>
                <a:lnTo>
                  <a:pt x="2661934" y="238892"/>
                </a:lnTo>
                <a:cubicBezTo>
                  <a:pt x="2661934" y="276588"/>
                  <a:pt x="2631376" y="307146"/>
                  <a:pt x="2593680" y="307146"/>
                </a:cubicBezTo>
                <a:lnTo>
                  <a:pt x="68254" y="307146"/>
                </a:lnTo>
                <a:cubicBezTo>
                  <a:pt x="30558" y="307146"/>
                  <a:pt x="0" y="276588"/>
                  <a:pt x="0" y="238892"/>
                </a:cubicBezTo>
                <a:lnTo>
                  <a:pt x="0" y="68254"/>
                </a:lnTo>
                <a:cubicBezTo>
                  <a:pt x="0" y="30558"/>
                  <a:pt x="30558" y="0"/>
                  <a:pt x="6825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5"/>
          <p:cNvSpPr/>
          <p:nvPr/>
        </p:nvSpPr>
        <p:spPr>
          <a:xfrm>
            <a:off x="9120431" y="4487323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34127" y="0"/>
                </a:moveTo>
                <a:lnTo>
                  <a:pt x="102382" y="0"/>
                </a:lnTo>
                <a:cubicBezTo>
                  <a:pt x="121230" y="0"/>
                  <a:pt x="136509" y="15279"/>
                  <a:pt x="136509" y="34127"/>
                </a:cubicBezTo>
                <a:lnTo>
                  <a:pt x="136509" y="102382"/>
                </a:lnTo>
                <a:cubicBezTo>
                  <a:pt x="136509" y="121230"/>
                  <a:pt x="121230" y="136509"/>
                  <a:pt x="102382" y="136509"/>
                </a:cubicBezTo>
                <a:lnTo>
                  <a:pt x="34127" y="136509"/>
                </a:lnTo>
                <a:cubicBezTo>
                  <a:pt x="15279" y="136509"/>
                  <a:pt x="0" y="121230"/>
                  <a:pt x="0" y="102382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6"/>
          <p:cNvSpPr/>
          <p:nvPr/>
        </p:nvSpPr>
        <p:spPr>
          <a:xfrm>
            <a:off x="9325195" y="4470259"/>
            <a:ext cx="972630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Necrotic/Core (1)</a:t>
            </a:r>
            <a:endParaRPr lang="en-US" sz="1600" dirty="0"/>
          </a:p>
        </p:txBody>
      </p:sp>
      <p:sp>
        <p:nvSpPr>
          <p:cNvPr id="61" name="Shape 57"/>
          <p:cNvSpPr/>
          <p:nvPr/>
        </p:nvSpPr>
        <p:spPr>
          <a:xfrm>
            <a:off x="6319215" y="4777406"/>
            <a:ext cx="2661934" cy="307146"/>
          </a:xfrm>
          <a:custGeom>
            <a:avLst/>
            <a:gdLst/>
            <a:ahLst/>
            <a:cxnLst/>
            <a:rect l="l" t="t" r="r" b="b"/>
            <a:pathLst>
              <a:path w="2661934" h="307146">
                <a:moveTo>
                  <a:pt x="68254" y="0"/>
                </a:moveTo>
                <a:lnTo>
                  <a:pt x="2593680" y="0"/>
                </a:lnTo>
                <a:cubicBezTo>
                  <a:pt x="2631376" y="0"/>
                  <a:pt x="2661934" y="30558"/>
                  <a:pt x="2661934" y="68254"/>
                </a:cubicBezTo>
                <a:lnTo>
                  <a:pt x="2661934" y="238892"/>
                </a:lnTo>
                <a:cubicBezTo>
                  <a:pt x="2661934" y="276588"/>
                  <a:pt x="2631376" y="307146"/>
                  <a:pt x="2593680" y="307146"/>
                </a:cubicBezTo>
                <a:lnTo>
                  <a:pt x="68254" y="307146"/>
                </a:lnTo>
                <a:cubicBezTo>
                  <a:pt x="30558" y="307146"/>
                  <a:pt x="0" y="276588"/>
                  <a:pt x="0" y="238892"/>
                </a:cubicBezTo>
                <a:lnTo>
                  <a:pt x="0" y="68254"/>
                </a:lnTo>
                <a:cubicBezTo>
                  <a:pt x="0" y="30558"/>
                  <a:pt x="30558" y="0"/>
                  <a:pt x="6825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58"/>
          <p:cNvSpPr/>
          <p:nvPr/>
        </p:nvSpPr>
        <p:spPr>
          <a:xfrm>
            <a:off x="6387469" y="4862724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34127" y="0"/>
                </a:moveTo>
                <a:lnTo>
                  <a:pt x="102382" y="0"/>
                </a:lnTo>
                <a:cubicBezTo>
                  <a:pt x="121230" y="0"/>
                  <a:pt x="136509" y="15279"/>
                  <a:pt x="136509" y="34127"/>
                </a:cubicBezTo>
                <a:lnTo>
                  <a:pt x="136509" y="102382"/>
                </a:lnTo>
                <a:cubicBezTo>
                  <a:pt x="136509" y="121230"/>
                  <a:pt x="121230" y="136509"/>
                  <a:pt x="102382" y="136509"/>
                </a:cubicBezTo>
                <a:lnTo>
                  <a:pt x="34127" y="136509"/>
                </a:lnTo>
                <a:cubicBezTo>
                  <a:pt x="15279" y="136509"/>
                  <a:pt x="0" y="121230"/>
                  <a:pt x="0" y="102382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59"/>
          <p:cNvSpPr/>
          <p:nvPr/>
        </p:nvSpPr>
        <p:spPr>
          <a:xfrm>
            <a:off x="6592233" y="4845660"/>
            <a:ext cx="61429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Edema (2)</a:t>
            </a:r>
            <a:endParaRPr lang="en-US" sz="1600" dirty="0"/>
          </a:p>
        </p:txBody>
      </p:sp>
      <p:sp>
        <p:nvSpPr>
          <p:cNvPr id="64" name="Shape 60"/>
          <p:cNvSpPr/>
          <p:nvPr/>
        </p:nvSpPr>
        <p:spPr>
          <a:xfrm>
            <a:off x="9052176" y="4777406"/>
            <a:ext cx="2661934" cy="307146"/>
          </a:xfrm>
          <a:custGeom>
            <a:avLst/>
            <a:gdLst/>
            <a:ahLst/>
            <a:cxnLst/>
            <a:rect l="l" t="t" r="r" b="b"/>
            <a:pathLst>
              <a:path w="2661934" h="307146">
                <a:moveTo>
                  <a:pt x="68254" y="0"/>
                </a:moveTo>
                <a:lnTo>
                  <a:pt x="2593680" y="0"/>
                </a:lnTo>
                <a:cubicBezTo>
                  <a:pt x="2631376" y="0"/>
                  <a:pt x="2661934" y="30558"/>
                  <a:pt x="2661934" y="68254"/>
                </a:cubicBezTo>
                <a:lnTo>
                  <a:pt x="2661934" y="238892"/>
                </a:lnTo>
                <a:cubicBezTo>
                  <a:pt x="2661934" y="276588"/>
                  <a:pt x="2631376" y="307146"/>
                  <a:pt x="2593680" y="307146"/>
                </a:cubicBezTo>
                <a:lnTo>
                  <a:pt x="68254" y="307146"/>
                </a:lnTo>
                <a:cubicBezTo>
                  <a:pt x="30558" y="307146"/>
                  <a:pt x="0" y="276588"/>
                  <a:pt x="0" y="238892"/>
                </a:cubicBezTo>
                <a:lnTo>
                  <a:pt x="0" y="68254"/>
                </a:lnTo>
                <a:cubicBezTo>
                  <a:pt x="0" y="30558"/>
                  <a:pt x="30558" y="0"/>
                  <a:pt x="6825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Shape 61"/>
          <p:cNvSpPr/>
          <p:nvPr/>
        </p:nvSpPr>
        <p:spPr>
          <a:xfrm>
            <a:off x="9120431" y="4862724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34127" y="0"/>
                </a:moveTo>
                <a:lnTo>
                  <a:pt x="102382" y="0"/>
                </a:lnTo>
                <a:cubicBezTo>
                  <a:pt x="121230" y="0"/>
                  <a:pt x="136509" y="15279"/>
                  <a:pt x="136509" y="34127"/>
                </a:cubicBezTo>
                <a:lnTo>
                  <a:pt x="136509" y="102382"/>
                </a:lnTo>
                <a:cubicBezTo>
                  <a:pt x="136509" y="121230"/>
                  <a:pt x="121230" y="136509"/>
                  <a:pt x="102382" y="136509"/>
                </a:cubicBezTo>
                <a:lnTo>
                  <a:pt x="34127" y="136509"/>
                </a:lnTo>
                <a:cubicBezTo>
                  <a:pt x="15279" y="136509"/>
                  <a:pt x="0" y="121230"/>
                  <a:pt x="0" y="102382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2"/>
          <p:cNvSpPr/>
          <p:nvPr/>
        </p:nvSpPr>
        <p:spPr>
          <a:xfrm>
            <a:off x="9325195" y="4845660"/>
            <a:ext cx="80199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Enhancing (3)</a:t>
            </a:r>
            <a:endParaRPr lang="en-US" sz="16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258746D-46CF-CDD7-75DF-FECA7AF7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37" y="1439150"/>
            <a:ext cx="5041737" cy="156985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55A97C4-207A-478D-B050-0A00EF97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37" y="4299622"/>
            <a:ext cx="5041738" cy="150042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0"/>
                </a:moveTo>
                <a:lnTo>
                  <a:pt x="285750" y="0"/>
                </a:lnTo>
                <a:cubicBezTo>
                  <a:pt x="338320" y="0"/>
                  <a:pt x="381000" y="42680"/>
                  <a:pt x="381000" y="95250"/>
                </a:cubicBezTo>
                <a:lnTo>
                  <a:pt x="381000" y="285750"/>
                </a:lnTo>
                <a:cubicBezTo>
                  <a:pt x="381000" y="338320"/>
                  <a:pt x="338320" y="381000"/>
                  <a:pt x="285750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7813" y="317500"/>
            <a:ext cx="460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50" y="349250"/>
            <a:ext cx="231775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Training Curves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857250"/>
            <a:ext cx="3770313" cy="3365500"/>
          </a:xfrm>
          <a:custGeom>
            <a:avLst/>
            <a:gdLst/>
            <a:ahLst/>
            <a:cxnLst/>
            <a:rect l="l" t="t" r="r" b="b"/>
            <a:pathLst>
              <a:path w="3770313" h="3365500">
                <a:moveTo>
                  <a:pt x="95244" y="0"/>
                </a:moveTo>
                <a:lnTo>
                  <a:pt x="3675069" y="0"/>
                </a:lnTo>
                <a:cubicBezTo>
                  <a:pt x="3727670" y="0"/>
                  <a:pt x="3770313" y="42642"/>
                  <a:pt x="3770313" y="95244"/>
                </a:cubicBezTo>
                <a:lnTo>
                  <a:pt x="3770313" y="3270256"/>
                </a:lnTo>
                <a:cubicBezTo>
                  <a:pt x="3770313" y="3322858"/>
                  <a:pt x="3727670" y="3365500"/>
                  <a:pt x="3675069" y="3365500"/>
                </a:cubicBezTo>
                <a:lnTo>
                  <a:pt x="95244" y="3365500"/>
                </a:lnTo>
                <a:cubicBezTo>
                  <a:pt x="42642" y="3365500"/>
                  <a:pt x="0" y="3322858"/>
                  <a:pt x="0" y="3270256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08781" y="984250"/>
            <a:ext cx="3587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Loss Over Epochs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44500" y="1301750"/>
            <a:ext cx="3516313" cy="1714500"/>
          </a:xfrm>
          <a:custGeom>
            <a:avLst/>
            <a:gdLst/>
            <a:ahLst/>
            <a:cxnLst/>
            <a:rect l="l" t="t" r="r" b="b"/>
            <a:pathLst>
              <a:path w="3516313" h="1714500">
                <a:moveTo>
                  <a:pt x="63505" y="0"/>
                </a:moveTo>
                <a:lnTo>
                  <a:pt x="3452807" y="0"/>
                </a:lnTo>
                <a:cubicBezTo>
                  <a:pt x="3487880" y="0"/>
                  <a:pt x="3516313" y="28432"/>
                  <a:pt x="3516313" y="63505"/>
                </a:cubicBezTo>
                <a:lnTo>
                  <a:pt x="3516313" y="1650995"/>
                </a:lnTo>
                <a:cubicBezTo>
                  <a:pt x="3516313" y="1686068"/>
                  <a:pt x="3487880" y="1714500"/>
                  <a:pt x="3452807" y="1714500"/>
                </a:cubicBezTo>
                <a:lnTo>
                  <a:pt x="63505" y="1714500"/>
                </a:lnTo>
                <a:cubicBezTo>
                  <a:pt x="28432" y="1714500"/>
                  <a:pt x="0" y="1686068"/>
                  <a:pt x="0" y="1650995"/>
                </a:cubicBezTo>
                <a:lnTo>
                  <a:pt x="0" y="63505"/>
                </a:lnTo>
                <a:cubicBezTo>
                  <a:pt x="0" y="28456"/>
                  <a:pt x="28456" y="0"/>
                  <a:pt x="6350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44500" y="3111500"/>
            <a:ext cx="3516313" cy="285750"/>
          </a:xfrm>
          <a:custGeom>
            <a:avLst/>
            <a:gdLst/>
            <a:ahLst/>
            <a:cxnLst/>
            <a:rect l="l" t="t" r="r" b="b"/>
            <a:pathLst>
              <a:path w="3516313" h="285750">
                <a:moveTo>
                  <a:pt x="63499" y="0"/>
                </a:moveTo>
                <a:lnTo>
                  <a:pt x="3452813" y="0"/>
                </a:lnTo>
                <a:cubicBezTo>
                  <a:pt x="3487883" y="0"/>
                  <a:pt x="3516313" y="28430"/>
                  <a:pt x="3516313" y="63499"/>
                </a:cubicBezTo>
                <a:lnTo>
                  <a:pt x="3516313" y="222251"/>
                </a:lnTo>
                <a:cubicBezTo>
                  <a:pt x="3516313" y="257320"/>
                  <a:pt x="3487883" y="285750"/>
                  <a:pt x="3452813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08000" y="3175000"/>
            <a:ext cx="579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Loss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641328" y="3175000"/>
            <a:ext cx="309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-0.52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44500" y="3460750"/>
            <a:ext cx="3516313" cy="285750"/>
          </a:xfrm>
          <a:custGeom>
            <a:avLst/>
            <a:gdLst/>
            <a:ahLst/>
            <a:cxnLst/>
            <a:rect l="l" t="t" r="r" b="b"/>
            <a:pathLst>
              <a:path w="3516313" h="285750">
                <a:moveTo>
                  <a:pt x="63499" y="0"/>
                </a:moveTo>
                <a:lnTo>
                  <a:pt x="3452813" y="0"/>
                </a:lnTo>
                <a:cubicBezTo>
                  <a:pt x="3487883" y="0"/>
                  <a:pt x="3516313" y="28430"/>
                  <a:pt x="3516313" y="63499"/>
                </a:cubicBezTo>
                <a:lnTo>
                  <a:pt x="3516313" y="222251"/>
                </a:lnTo>
                <a:cubicBezTo>
                  <a:pt x="3516313" y="257320"/>
                  <a:pt x="3487883" y="285750"/>
                  <a:pt x="3452813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08000" y="3524250"/>
            <a:ext cx="563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Loss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641328" y="3524250"/>
            <a:ext cx="309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-0.92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44500" y="3810000"/>
            <a:ext cx="3516313" cy="285750"/>
          </a:xfrm>
          <a:custGeom>
            <a:avLst/>
            <a:gdLst/>
            <a:ahLst/>
            <a:cxnLst/>
            <a:rect l="l" t="t" r="r" b="b"/>
            <a:pathLst>
              <a:path w="3516313" h="285750">
                <a:moveTo>
                  <a:pt x="63499" y="0"/>
                </a:moveTo>
                <a:lnTo>
                  <a:pt x="3452813" y="0"/>
                </a:lnTo>
                <a:cubicBezTo>
                  <a:pt x="3487883" y="0"/>
                  <a:pt x="3516313" y="28430"/>
                  <a:pt x="3516313" y="63499"/>
                </a:cubicBezTo>
                <a:lnTo>
                  <a:pt x="3516313" y="222251"/>
                </a:lnTo>
                <a:cubicBezTo>
                  <a:pt x="3516313" y="257320"/>
                  <a:pt x="3487883" y="285750"/>
                  <a:pt x="3452813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508000" y="3873500"/>
            <a:ext cx="706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Improvement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579515" y="3873500"/>
            <a:ext cx="373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76.9%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212134" y="857250"/>
            <a:ext cx="3770313" cy="3365500"/>
          </a:xfrm>
          <a:custGeom>
            <a:avLst/>
            <a:gdLst/>
            <a:ahLst/>
            <a:cxnLst/>
            <a:rect l="l" t="t" r="r" b="b"/>
            <a:pathLst>
              <a:path w="3770313" h="3365500">
                <a:moveTo>
                  <a:pt x="95244" y="0"/>
                </a:moveTo>
                <a:lnTo>
                  <a:pt x="3675069" y="0"/>
                </a:lnTo>
                <a:cubicBezTo>
                  <a:pt x="3727670" y="0"/>
                  <a:pt x="3770313" y="42642"/>
                  <a:pt x="3770313" y="95244"/>
                </a:cubicBezTo>
                <a:lnTo>
                  <a:pt x="3770313" y="3270256"/>
                </a:lnTo>
                <a:cubicBezTo>
                  <a:pt x="3770313" y="3322858"/>
                  <a:pt x="3727670" y="3365500"/>
                  <a:pt x="3675069" y="3365500"/>
                </a:cubicBezTo>
                <a:lnTo>
                  <a:pt x="95244" y="3365500"/>
                </a:lnTo>
                <a:cubicBezTo>
                  <a:pt x="42642" y="3365500"/>
                  <a:pt x="0" y="3322858"/>
                  <a:pt x="0" y="3270256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303415" y="984250"/>
            <a:ext cx="3587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 Over Epochs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339134" y="1301750"/>
            <a:ext cx="3516313" cy="1714500"/>
          </a:xfrm>
          <a:custGeom>
            <a:avLst/>
            <a:gdLst/>
            <a:ahLst/>
            <a:cxnLst/>
            <a:rect l="l" t="t" r="r" b="b"/>
            <a:pathLst>
              <a:path w="3516313" h="1714500">
                <a:moveTo>
                  <a:pt x="63505" y="0"/>
                </a:moveTo>
                <a:lnTo>
                  <a:pt x="3452807" y="0"/>
                </a:lnTo>
                <a:cubicBezTo>
                  <a:pt x="3487880" y="0"/>
                  <a:pt x="3516313" y="28432"/>
                  <a:pt x="3516313" y="63505"/>
                </a:cubicBezTo>
                <a:lnTo>
                  <a:pt x="3516313" y="1650995"/>
                </a:lnTo>
                <a:cubicBezTo>
                  <a:pt x="3516313" y="1686068"/>
                  <a:pt x="3487880" y="1714500"/>
                  <a:pt x="3452807" y="1714500"/>
                </a:cubicBezTo>
                <a:lnTo>
                  <a:pt x="63505" y="1714500"/>
                </a:lnTo>
                <a:cubicBezTo>
                  <a:pt x="28432" y="1714500"/>
                  <a:pt x="0" y="1686068"/>
                  <a:pt x="0" y="1650995"/>
                </a:cubicBezTo>
                <a:lnTo>
                  <a:pt x="0" y="63505"/>
                </a:lnTo>
                <a:cubicBezTo>
                  <a:pt x="0" y="28456"/>
                  <a:pt x="28456" y="0"/>
                  <a:pt x="6350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8"/>
          <p:cNvSpPr/>
          <p:nvPr/>
        </p:nvSpPr>
        <p:spPr>
          <a:xfrm>
            <a:off x="4339134" y="3111500"/>
            <a:ext cx="3516313" cy="285750"/>
          </a:xfrm>
          <a:custGeom>
            <a:avLst/>
            <a:gdLst/>
            <a:ahLst/>
            <a:cxnLst/>
            <a:rect l="l" t="t" r="r" b="b"/>
            <a:pathLst>
              <a:path w="3516313" h="285750">
                <a:moveTo>
                  <a:pt x="63499" y="0"/>
                </a:moveTo>
                <a:lnTo>
                  <a:pt x="3452813" y="0"/>
                </a:lnTo>
                <a:cubicBezTo>
                  <a:pt x="3487883" y="0"/>
                  <a:pt x="3516313" y="28430"/>
                  <a:pt x="3516313" y="63499"/>
                </a:cubicBezTo>
                <a:lnTo>
                  <a:pt x="3516313" y="222251"/>
                </a:lnTo>
                <a:cubicBezTo>
                  <a:pt x="3516313" y="257320"/>
                  <a:pt x="3487883" y="285750"/>
                  <a:pt x="3452813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4402634" y="3175000"/>
            <a:ext cx="53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Acc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7474148" y="3175000"/>
            <a:ext cx="373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83.2%</a:t>
            </a: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4339134" y="3460750"/>
            <a:ext cx="3516313" cy="285750"/>
          </a:xfrm>
          <a:custGeom>
            <a:avLst/>
            <a:gdLst/>
            <a:ahLst/>
            <a:cxnLst/>
            <a:rect l="l" t="t" r="r" b="b"/>
            <a:pathLst>
              <a:path w="3516313" h="285750">
                <a:moveTo>
                  <a:pt x="63499" y="0"/>
                </a:moveTo>
                <a:lnTo>
                  <a:pt x="3452813" y="0"/>
                </a:lnTo>
                <a:cubicBezTo>
                  <a:pt x="3487883" y="0"/>
                  <a:pt x="3516313" y="28430"/>
                  <a:pt x="3516313" y="63499"/>
                </a:cubicBezTo>
                <a:lnTo>
                  <a:pt x="3516313" y="222251"/>
                </a:lnTo>
                <a:cubicBezTo>
                  <a:pt x="3516313" y="257320"/>
                  <a:pt x="3487883" y="285750"/>
                  <a:pt x="3452813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4402634" y="3524250"/>
            <a:ext cx="515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Acc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7474148" y="3524250"/>
            <a:ext cx="373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98.5%</a:t>
            </a:r>
            <a:endParaRPr lang="en-US" sz="1600" dirty="0"/>
          </a:p>
        </p:txBody>
      </p:sp>
      <p:sp>
        <p:nvSpPr>
          <p:cNvPr id="28" name="Shape 24"/>
          <p:cNvSpPr/>
          <p:nvPr/>
        </p:nvSpPr>
        <p:spPr>
          <a:xfrm>
            <a:off x="4339134" y="3810000"/>
            <a:ext cx="3516313" cy="285750"/>
          </a:xfrm>
          <a:custGeom>
            <a:avLst/>
            <a:gdLst/>
            <a:ahLst/>
            <a:cxnLst/>
            <a:rect l="l" t="t" r="r" b="b"/>
            <a:pathLst>
              <a:path w="3516313" h="285750">
                <a:moveTo>
                  <a:pt x="63499" y="0"/>
                </a:moveTo>
                <a:lnTo>
                  <a:pt x="3452813" y="0"/>
                </a:lnTo>
                <a:cubicBezTo>
                  <a:pt x="3487883" y="0"/>
                  <a:pt x="3516313" y="28430"/>
                  <a:pt x="3516313" y="63499"/>
                </a:cubicBezTo>
                <a:lnTo>
                  <a:pt x="3516313" y="222251"/>
                </a:lnTo>
                <a:cubicBezTo>
                  <a:pt x="3516313" y="257320"/>
                  <a:pt x="3487883" y="285750"/>
                  <a:pt x="3452813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5"/>
          <p:cNvSpPr/>
          <p:nvPr/>
        </p:nvSpPr>
        <p:spPr>
          <a:xfrm>
            <a:off x="4402634" y="3873500"/>
            <a:ext cx="706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Improvement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7409259" y="3873500"/>
            <a:ext cx="436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+15.3%</a:t>
            </a: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8106767" y="857250"/>
            <a:ext cx="3770313" cy="3365500"/>
          </a:xfrm>
          <a:custGeom>
            <a:avLst/>
            <a:gdLst/>
            <a:ahLst/>
            <a:cxnLst/>
            <a:rect l="l" t="t" r="r" b="b"/>
            <a:pathLst>
              <a:path w="3770313" h="3365500">
                <a:moveTo>
                  <a:pt x="95244" y="0"/>
                </a:moveTo>
                <a:lnTo>
                  <a:pt x="3675069" y="0"/>
                </a:lnTo>
                <a:cubicBezTo>
                  <a:pt x="3727670" y="0"/>
                  <a:pt x="3770313" y="42642"/>
                  <a:pt x="3770313" y="95244"/>
                </a:cubicBezTo>
                <a:lnTo>
                  <a:pt x="3770313" y="3270256"/>
                </a:lnTo>
                <a:cubicBezTo>
                  <a:pt x="3770313" y="3322858"/>
                  <a:pt x="3727670" y="3365500"/>
                  <a:pt x="3675069" y="3365500"/>
                </a:cubicBezTo>
                <a:lnTo>
                  <a:pt x="95244" y="3365500"/>
                </a:lnTo>
                <a:cubicBezTo>
                  <a:pt x="42642" y="3365500"/>
                  <a:pt x="0" y="3322858"/>
                  <a:pt x="0" y="3270256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8"/>
          <p:cNvSpPr/>
          <p:nvPr/>
        </p:nvSpPr>
        <p:spPr>
          <a:xfrm>
            <a:off x="8198049" y="984250"/>
            <a:ext cx="3587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Dice Coefficient</a:t>
            </a: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8233768" y="1301750"/>
            <a:ext cx="3516313" cy="1714500"/>
          </a:xfrm>
          <a:custGeom>
            <a:avLst/>
            <a:gdLst/>
            <a:ahLst/>
            <a:cxnLst/>
            <a:rect l="l" t="t" r="r" b="b"/>
            <a:pathLst>
              <a:path w="3516313" h="1714500">
                <a:moveTo>
                  <a:pt x="63505" y="0"/>
                </a:moveTo>
                <a:lnTo>
                  <a:pt x="3452807" y="0"/>
                </a:lnTo>
                <a:cubicBezTo>
                  <a:pt x="3487880" y="0"/>
                  <a:pt x="3516313" y="28432"/>
                  <a:pt x="3516313" y="63505"/>
                </a:cubicBezTo>
                <a:lnTo>
                  <a:pt x="3516313" y="1650995"/>
                </a:lnTo>
                <a:cubicBezTo>
                  <a:pt x="3516313" y="1686068"/>
                  <a:pt x="3487880" y="1714500"/>
                  <a:pt x="3452807" y="1714500"/>
                </a:cubicBezTo>
                <a:lnTo>
                  <a:pt x="63505" y="1714500"/>
                </a:lnTo>
                <a:cubicBezTo>
                  <a:pt x="28432" y="1714500"/>
                  <a:pt x="0" y="1686068"/>
                  <a:pt x="0" y="1650995"/>
                </a:cubicBezTo>
                <a:lnTo>
                  <a:pt x="0" y="63505"/>
                </a:lnTo>
                <a:cubicBezTo>
                  <a:pt x="0" y="28456"/>
                  <a:pt x="28456" y="0"/>
                  <a:pt x="6350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0"/>
          <p:cNvSpPr/>
          <p:nvPr/>
        </p:nvSpPr>
        <p:spPr>
          <a:xfrm>
            <a:off x="8233768" y="3111500"/>
            <a:ext cx="3516313" cy="285750"/>
          </a:xfrm>
          <a:custGeom>
            <a:avLst/>
            <a:gdLst/>
            <a:ahLst/>
            <a:cxnLst/>
            <a:rect l="l" t="t" r="r" b="b"/>
            <a:pathLst>
              <a:path w="3516313" h="285750">
                <a:moveTo>
                  <a:pt x="63499" y="0"/>
                </a:moveTo>
                <a:lnTo>
                  <a:pt x="3452813" y="0"/>
                </a:lnTo>
                <a:cubicBezTo>
                  <a:pt x="3487883" y="0"/>
                  <a:pt x="3516313" y="28430"/>
                  <a:pt x="3516313" y="63499"/>
                </a:cubicBezTo>
                <a:lnTo>
                  <a:pt x="3516313" y="222251"/>
                </a:lnTo>
                <a:cubicBezTo>
                  <a:pt x="3516313" y="257320"/>
                  <a:pt x="3487883" y="285750"/>
                  <a:pt x="3452813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1"/>
          <p:cNvSpPr/>
          <p:nvPr/>
        </p:nvSpPr>
        <p:spPr>
          <a:xfrm>
            <a:off x="8297268" y="3175000"/>
            <a:ext cx="571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Dice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11405791" y="3175000"/>
            <a:ext cx="333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0.815</a:t>
            </a:r>
            <a:endParaRPr lang="en-US" sz="1600" dirty="0"/>
          </a:p>
        </p:txBody>
      </p:sp>
      <p:sp>
        <p:nvSpPr>
          <p:cNvPr id="38" name="Shape 33"/>
          <p:cNvSpPr/>
          <p:nvPr/>
        </p:nvSpPr>
        <p:spPr>
          <a:xfrm>
            <a:off x="8233768" y="3460750"/>
            <a:ext cx="3516313" cy="285750"/>
          </a:xfrm>
          <a:custGeom>
            <a:avLst/>
            <a:gdLst/>
            <a:ahLst/>
            <a:cxnLst/>
            <a:rect l="l" t="t" r="r" b="b"/>
            <a:pathLst>
              <a:path w="3516313" h="285750">
                <a:moveTo>
                  <a:pt x="63499" y="0"/>
                </a:moveTo>
                <a:lnTo>
                  <a:pt x="3452813" y="0"/>
                </a:lnTo>
                <a:cubicBezTo>
                  <a:pt x="3487883" y="0"/>
                  <a:pt x="3516313" y="28430"/>
                  <a:pt x="3516313" y="63499"/>
                </a:cubicBezTo>
                <a:lnTo>
                  <a:pt x="3516313" y="222251"/>
                </a:lnTo>
                <a:cubicBezTo>
                  <a:pt x="3516313" y="257320"/>
                  <a:pt x="3487883" y="285750"/>
                  <a:pt x="3452813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4"/>
          <p:cNvSpPr/>
          <p:nvPr/>
        </p:nvSpPr>
        <p:spPr>
          <a:xfrm>
            <a:off x="8297268" y="3524250"/>
            <a:ext cx="547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Dice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11405791" y="3524250"/>
            <a:ext cx="333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0.985</a:t>
            </a:r>
            <a:endParaRPr lang="en-US" sz="1600" dirty="0"/>
          </a:p>
        </p:txBody>
      </p:sp>
      <p:sp>
        <p:nvSpPr>
          <p:cNvPr id="41" name="Shape 36"/>
          <p:cNvSpPr/>
          <p:nvPr/>
        </p:nvSpPr>
        <p:spPr>
          <a:xfrm>
            <a:off x="8233768" y="3810000"/>
            <a:ext cx="3516313" cy="285750"/>
          </a:xfrm>
          <a:custGeom>
            <a:avLst/>
            <a:gdLst/>
            <a:ahLst/>
            <a:cxnLst/>
            <a:rect l="l" t="t" r="r" b="b"/>
            <a:pathLst>
              <a:path w="3516313" h="285750">
                <a:moveTo>
                  <a:pt x="63499" y="0"/>
                </a:moveTo>
                <a:lnTo>
                  <a:pt x="3452813" y="0"/>
                </a:lnTo>
                <a:cubicBezTo>
                  <a:pt x="3487883" y="0"/>
                  <a:pt x="3516313" y="28430"/>
                  <a:pt x="3516313" y="63499"/>
                </a:cubicBezTo>
                <a:lnTo>
                  <a:pt x="3516313" y="222251"/>
                </a:lnTo>
                <a:cubicBezTo>
                  <a:pt x="3516313" y="257320"/>
                  <a:pt x="3487883" y="285750"/>
                  <a:pt x="3452813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37"/>
          <p:cNvSpPr/>
          <p:nvPr/>
        </p:nvSpPr>
        <p:spPr>
          <a:xfrm>
            <a:off x="8297268" y="3873500"/>
            <a:ext cx="706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Improvement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11303893" y="3873500"/>
            <a:ext cx="436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+17.0%</a:t>
            </a:r>
            <a:endParaRPr lang="en-US" sz="1600" dirty="0"/>
          </a:p>
        </p:txBody>
      </p:sp>
      <p:sp>
        <p:nvSpPr>
          <p:cNvPr id="44" name="Shape 39"/>
          <p:cNvSpPr/>
          <p:nvPr/>
        </p:nvSpPr>
        <p:spPr>
          <a:xfrm>
            <a:off x="317500" y="4349750"/>
            <a:ext cx="5715000" cy="2222500"/>
          </a:xfrm>
          <a:custGeom>
            <a:avLst/>
            <a:gdLst/>
            <a:ahLst/>
            <a:cxnLst/>
            <a:rect l="l" t="t" r="r" b="b"/>
            <a:pathLst>
              <a:path w="5715000" h="2222500">
                <a:moveTo>
                  <a:pt x="95256" y="0"/>
                </a:moveTo>
                <a:lnTo>
                  <a:pt x="5619744" y="0"/>
                </a:lnTo>
                <a:cubicBezTo>
                  <a:pt x="5672352" y="0"/>
                  <a:pt x="5715000" y="42648"/>
                  <a:pt x="5715000" y="95256"/>
                </a:cubicBezTo>
                <a:lnTo>
                  <a:pt x="5715000" y="2127244"/>
                </a:lnTo>
                <a:cubicBezTo>
                  <a:pt x="5715000" y="2179852"/>
                  <a:pt x="5672352" y="2222500"/>
                  <a:pt x="5619744" y="2222500"/>
                </a:cubicBezTo>
                <a:lnTo>
                  <a:pt x="95256" y="2222500"/>
                </a:lnTo>
                <a:cubicBezTo>
                  <a:pt x="42648" y="2222500"/>
                  <a:pt x="0" y="2179852"/>
                  <a:pt x="0" y="2127244"/>
                </a:cubicBezTo>
                <a:lnTo>
                  <a:pt x="0" y="95256"/>
                </a:lnTo>
                <a:cubicBezTo>
                  <a:pt x="0" y="42683"/>
                  <a:pt x="42683" y="0"/>
                  <a:pt x="95256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0"/>
          <p:cNvSpPr/>
          <p:nvPr/>
        </p:nvSpPr>
        <p:spPr>
          <a:xfrm>
            <a:off x="444500" y="4476750"/>
            <a:ext cx="5532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Analysis</a:t>
            </a:r>
            <a:endParaRPr lang="en-US" sz="1600" dirty="0"/>
          </a:p>
        </p:txBody>
      </p:sp>
      <p:sp>
        <p:nvSpPr>
          <p:cNvPr id="46" name="Shape 41"/>
          <p:cNvSpPr/>
          <p:nvPr/>
        </p:nvSpPr>
        <p:spPr>
          <a:xfrm>
            <a:off x="444500" y="4794250"/>
            <a:ext cx="5461000" cy="412750"/>
          </a:xfrm>
          <a:custGeom>
            <a:avLst/>
            <a:gdLst/>
            <a:ahLst/>
            <a:cxnLst/>
            <a:rect l="l" t="t" r="r" b="b"/>
            <a:pathLst>
              <a:path w="5461000" h="412750">
                <a:moveTo>
                  <a:pt x="63502" y="0"/>
                </a:moveTo>
                <a:lnTo>
                  <a:pt x="5397498" y="0"/>
                </a:lnTo>
                <a:cubicBezTo>
                  <a:pt x="5432569" y="0"/>
                  <a:pt x="5461000" y="28431"/>
                  <a:pt x="5461000" y="63502"/>
                </a:cubicBezTo>
                <a:lnTo>
                  <a:pt x="5461000" y="349248"/>
                </a:lnTo>
                <a:cubicBezTo>
                  <a:pt x="5461000" y="384319"/>
                  <a:pt x="5432569" y="412750"/>
                  <a:pt x="5397498" y="412750"/>
                </a:cubicBezTo>
                <a:lnTo>
                  <a:pt x="63502" y="412750"/>
                </a:lnTo>
                <a:cubicBezTo>
                  <a:pt x="28431" y="412750"/>
                  <a:pt x="0" y="384319"/>
                  <a:pt x="0" y="349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2"/>
          <p:cNvSpPr/>
          <p:nvPr/>
        </p:nvSpPr>
        <p:spPr>
          <a:xfrm>
            <a:off x="508000" y="4857750"/>
            <a:ext cx="5389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Initial Learning</a:t>
            </a:r>
            <a:endParaRPr lang="en-US" sz="1600" dirty="0"/>
          </a:p>
        </p:txBody>
      </p:sp>
      <p:sp>
        <p:nvSpPr>
          <p:cNvPr id="48" name="Text 43"/>
          <p:cNvSpPr/>
          <p:nvPr/>
        </p:nvSpPr>
        <p:spPr>
          <a:xfrm>
            <a:off x="508000" y="5016500"/>
            <a:ext cx="53816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Significant improvement in first 5 epochs</a:t>
            </a:r>
            <a:endParaRPr lang="en-US" sz="1600" dirty="0"/>
          </a:p>
        </p:txBody>
      </p:sp>
      <p:sp>
        <p:nvSpPr>
          <p:cNvPr id="49" name="Shape 44"/>
          <p:cNvSpPr/>
          <p:nvPr/>
        </p:nvSpPr>
        <p:spPr>
          <a:xfrm>
            <a:off x="444500" y="5270399"/>
            <a:ext cx="5461000" cy="412750"/>
          </a:xfrm>
          <a:custGeom>
            <a:avLst/>
            <a:gdLst/>
            <a:ahLst/>
            <a:cxnLst/>
            <a:rect l="l" t="t" r="r" b="b"/>
            <a:pathLst>
              <a:path w="5461000" h="412750">
                <a:moveTo>
                  <a:pt x="63502" y="0"/>
                </a:moveTo>
                <a:lnTo>
                  <a:pt x="5397498" y="0"/>
                </a:lnTo>
                <a:cubicBezTo>
                  <a:pt x="5432569" y="0"/>
                  <a:pt x="5461000" y="28431"/>
                  <a:pt x="5461000" y="63502"/>
                </a:cubicBezTo>
                <a:lnTo>
                  <a:pt x="5461000" y="349248"/>
                </a:lnTo>
                <a:cubicBezTo>
                  <a:pt x="5461000" y="384319"/>
                  <a:pt x="5432569" y="412750"/>
                  <a:pt x="5397498" y="412750"/>
                </a:cubicBezTo>
                <a:lnTo>
                  <a:pt x="63502" y="412750"/>
                </a:lnTo>
                <a:cubicBezTo>
                  <a:pt x="28431" y="412750"/>
                  <a:pt x="0" y="384319"/>
                  <a:pt x="0" y="349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5"/>
          <p:cNvSpPr/>
          <p:nvPr/>
        </p:nvSpPr>
        <p:spPr>
          <a:xfrm>
            <a:off x="508000" y="5333899"/>
            <a:ext cx="5389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Stable Convergence</a:t>
            </a:r>
            <a:endParaRPr lang="en-US" sz="1600" dirty="0"/>
          </a:p>
        </p:txBody>
      </p:sp>
      <p:sp>
        <p:nvSpPr>
          <p:cNvPr id="51" name="Text 46"/>
          <p:cNvSpPr/>
          <p:nvPr/>
        </p:nvSpPr>
        <p:spPr>
          <a:xfrm>
            <a:off x="508000" y="5492649"/>
            <a:ext cx="53816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Smooth curves indicate stable training</a:t>
            </a:r>
            <a:endParaRPr lang="en-US" sz="1600" dirty="0"/>
          </a:p>
        </p:txBody>
      </p:sp>
      <p:sp>
        <p:nvSpPr>
          <p:cNvPr id="52" name="Shape 47"/>
          <p:cNvSpPr/>
          <p:nvPr/>
        </p:nvSpPr>
        <p:spPr>
          <a:xfrm>
            <a:off x="444500" y="5746556"/>
            <a:ext cx="5461000" cy="412750"/>
          </a:xfrm>
          <a:custGeom>
            <a:avLst/>
            <a:gdLst/>
            <a:ahLst/>
            <a:cxnLst/>
            <a:rect l="l" t="t" r="r" b="b"/>
            <a:pathLst>
              <a:path w="5461000" h="412750">
                <a:moveTo>
                  <a:pt x="63502" y="0"/>
                </a:moveTo>
                <a:lnTo>
                  <a:pt x="5397498" y="0"/>
                </a:lnTo>
                <a:cubicBezTo>
                  <a:pt x="5432569" y="0"/>
                  <a:pt x="5461000" y="28431"/>
                  <a:pt x="5461000" y="63502"/>
                </a:cubicBezTo>
                <a:lnTo>
                  <a:pt x="5461000" y="349248"/>
                </a:lnTo>
                <a:cubicBezTo>
                  <a:pt x="5461000" y="384319"/>
                  <a:pt x="5432569" y="412750"/>
                  <a:pt x="5397498" y="412750"/>
                </a:cubicBezTo>
                <a:lnTo>
                  <a:pt x="63502" y="412750"/>
                </a:lnTo>
                <a:cubicBezTo>
                  <a:pt x="28431" y="412750"/>
                  <a:pt x="0" y="384319"/>
                  <a:pt x="0" y="349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48"/>
          <p:cNvSpPr/>
          <p:nvPr/>
        </p:nvSpPr>
        <p:spPr>
          <a:xfrm>
            <a:off x="508000" y="5810056"/>
            <a:ext cx="5389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Overfitting</a:t>
            </a:r>
            <a:endParaRPr lang="en-US" sz="1600" dirty="0"/>
          </a:p>
        </p:txBody>
      </p:sp>
      <p:sp>
        <p:nvSpPr>
          <p:cNvPr id="54" name="Text 49"/>
          <p:cNvSpPr/>
          <p:nvPr/>
        </p:nvSpPr>
        <p:spPr>
          <a:xfrm>
            <a:off x="508000" y="5968806"/>
            <a:ext cx="53816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and validation curves closely aligned</a:t>
            </a:r>
            <a:endParaRPr lang="en-US" sz="1600" dirty="0"/>
          </a:p>
        </p:txBody>
      </p:sp>
      <p:sp>
        <p:nvSpPr>
          <p:cNvPr id="55" name="Shape 50"/>
          <p:cNvSpPr/>
          <p:nvPr/>
        </p:nvSpPr>
        <p:spPr>
          <a:xfrm>
            <a:off x="6159500" y="4349750"/>
            <a:ext cx="5715000" cy="2222500"/>
          </a:xfrm>
          <a:custGeom>
            <a:avLst/>
            <a:gdLst/>
            <a:ahLst/>
            <a:cxnLst/>
            <a:rect l="l" t="t" r="r" b="b"/>
            <a:pathLst>
              <a:path w="5715000" h="2222500">
                <a:moveTo>
                  <a:pt x="95256" y="0"/>
                </a:moveTo>
                <a:lnTo>
                  <a:pt x="5619744" y="0"/>
                </a:lnTo>
                <a:cubicBezTo>
                  <a:pt x="5672352" y="0"/>
                  <a:pt x="5715000" y="42648"/>
                  <a:pt x="5715000" y="95256"/>
                </a:cubicBezTo>
                <a:lnTo>
                  <a:pt x="5715000" y="2127244"/>
                </a:lnTo>
                <a:cubicBezTo>
                  <a:pt x="5715000" y="2179852"/>
                  <a:pt x="5672352" y="2222500"/>
                  <a:pt x="5619744" y="2222500"/>
                </a:cubicBezTo>
                <a:lnTo>
                  <a:pt x="95256" y="2222500"/>
                </a:lnTo>
                <a:cubicBezTo>
                  <a:pt x="42648" y="2222500"/>
                  <a:pt x="0" y="2179852"/>
                  <a:pt x="0" y="2127244"/>
                </a:cubicBezTo>
                <a:lnTo>
                  <a:pt x="0" y="95256"/>
                </a:lnTo>
                <a:cubicBezTo>
                  <a:pt x="0" y="42683"/>
                  <a:pt x="42683" y="0"/>
                  <a:pt x="95256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1"/>
          <p:cNvSpPr/>
          <p:nvPr/>
        </p:nvSpPr>
        <p:spPr>
          <a:xfrm>
            <a:off x="6286500" y="4476750"/>
            <a:ext cx="5532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Observations</a:t>
            </a:r>
            <a:endParaRPr lang="en-US" sz="1600" dirty="0"/>
          </a:p>
        </p:txBody>
      </p:sp>
      <p:sp>
        <p:nvSpPr>
          <p:cNvPr id="57" name="Shape 52"/>
          <p:cNvSpPr/>
          <p:nvPr/>
        </p:nvSpPr>
        <p:spPr>
          <a:xfrm>
            <a:off x="6286500" y="4794250"/>
            <a:ext cx="5461000" cy="508000"/>
          </a:xfrm>
          <a:custGeom>
            <a:avLst/>
            <a:gdLst/>
            <a:ahLst/>
            <a:cxnLst/>
            <a:rect l="l" t="t" r="r" b="b"/>
            <a:pathLst>
              <a:path w="5461000" h="508000">
                <a:moveTo>
                  <a:pt x="63500" y="0"/>
                </a:moveTo>
                <a:lnTo>
                  <a:pt x="5397500" y="0"/>
                </a:lnTo>
                <a:cubicBezTo>
                  <a:pt x="5432547" y="0"/>
                  <a:pt x="5461000" y="28453"/>
                  <a:pt x="5461000" y="63500"/>
                </a:cubicBezTo>
                <a:lnTo>
                  <a:pt x="5461000" y="444500"/>
                </a:lnTo>
                <a:cubicBezTo>
                  <a:pt x="5461000" y="479547"/>
                  <a:pt x="5432547" y="508000"/>
                  <a:pt x="5397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3"/>
          <p:cNvSpPr/>
          <p:nvPr/>
        </p:nvSpPr>
        <p:spPr>
          <a:xfrm>
            <a:off x="6381750" y="4889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CEF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4"/>
          <p:cNvSpPr/>
          <p:nvPr/>
        </p:nvSpPr>
        <p:spPr>
          <a:xfrm>
            <a:off x="6484938" y="498475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84038" y="-2456"/>
                </a:moveTo>
                <a:cubicBezTo>
                  <a:pt x="86990" y="-322"/>
                  <a:pt x="88081" y="3547"/>
                  <a:pt x="86742" y="6921"/>
                </a:cubicBezTo>
                <a:lnTo>
                  <a:pt x="67295" y="55563"/>
                </a:lnTo>
                <a:lnTo>
                  <a:pt x="103188" y="55563"/>
                </a:lnTo>
                <a:cubicBezTo>
                  <a:pt x="106536" y="55563"/>
                  <a:pt x="109513" y="57646"/>
                  <a:pt x="110654" y="60796"/>
                </a:cubicBezTo>
                <a:cubicBezTo>
                  <a:pt x="111795" y="63946"/>
                  <a:pt x="110827" y="67469"/>
                  <a:pt x="108272" y="69602"/>
                </a:cubicBezTo>
                <a:lnTo>
                  <a:pt x="36835" y="129133"/>
                </a:lnTo>
                <a:cubicBezTo>
                  <a:pt x="34032" y="131465"/>
                  <a:pt x="30038" y="131589"/>
                  <a:pt x="27087" y="129456"/>
                </a:cubicBezTo>
                <a:cubicBezTo>
                  <a:pt x="24135" y="127322"/>
                  <a:pt x="23044" y="123453"/>
                  <a:pt x="24383" y="120079"/>
                </a:cubicBezTo>
                <a:lnTo>
                  <a:pt x="43830" y="71438"/>
                </a:lnTo>
                <a:lnTo>
                  <a:pt x="7938" y="71438"/>
                </a:lnTo>
                <a:cubicBezTo>
                  <a:pt x="4589" y="71438"/>
                  <a:pt x="1612" y="69354"/>
                  <a:pt x="471" y="66204"/>
                </a:cubicBezTo>
                <a:cubicBezTo>
                  <a:pt x="-670" y="63054"/>
                  <a:pt x="298" y="59531"/>
                  <a:pt x="2853" y="57398"/>
                </a:cubicBezTo>
                <a:lnTo>
                  <a:pt x="74290" y="-2133"/>
                </a:lnTo>
                <a:cubicBezTo>
                  <a:pt x="77093" y="-4465"/>
                  <a:pt x="81087" y="-4589"/>
                  <a:pt x="84038" y="-2456"/>
                </a:cubicBezTo>
                <a:close/>
              </a:path>
            </a:pathLst>
          </a:custGeom>
          <a:solidFill>
            <a:srgbClr val="0092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5"/>
          <p:cNvSpPr/>
          <p:nvPr/>
        </p:nvSpPr>
        <p:spPr>
          <a:xfrm>
            <a:off x="6794500" y="4905375"/>
            <a:ext cx="1555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 Convergence</a:t>
            </a:r>
            <a:endParaRPr lang="en-US" sz="1600" dirty="0"/>
          </a:p>
        </p:txBody>
      </p:sp>
      <p:sp>
        <p:nvSpPr>
          <p:cNvPr id="61" name="Text 56"/>
          <p:cNvSpPr/>
          <p:nvPr/>
        </p:nvSpPr>
        <p:spPr>
          <a:xfrm>
            <a:off x="6794500" y="5064125"/>
            <a:ext cx="15478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Reached 95% accuracy by epoch 3</a:t>
            </a:r>
            <a:endParaRPr lang="en-US" sz="1600" dirty="0"/>
          </a:p>
        </p:txBody>
      </p:sp>
      <p:sp>
        <p:nvSpPr>
          <p:cNvPr id="62" name="Shape 57"/>
          <p:cNvSpPr/>
          <p:nvPr/>
        </p:nvSpPr>
        <p:spPr>
          <a:xfrm>
            <a:off x="6286500" y="5365750"/>
            <a:ext cx="5461000" cy="508000"/>
          </a:xfrm>
          <a:custGeom>
            <a:avLst/>
            <a:gdLst/>
            <a:ahLst/>
            <a:cxnLst/>
            <a:rect l="l" t="t" r="r" b="b"/>
            <a:pathLst>
              <a:path w="5461000" h="508000">
                <a:moveTo>
                  <a:pt x="63500" y="0"/>
                </a:moveTo>
                <a:lnTo>
                  <a:pt x="5397500" y="0"/>
                </a:lnTo>
                <a:cubicBezTo>
                  <a:pt x="5432547" y="0"/>
                  <a:pt x="5461000" y="28453"/>
                  <a:pt x="5461000" y="63500"/>
                </a:cubicBezTo>
                <a:lnTo>
                  <a:pt x="5461000" y="444500"/>
                </a:lnTo>
                <a:cubicBezTo>
                  <a:pt x="5461000" y="479547"/>
                  <a:pt x="5432547" y="508000"/>
                  <a:pt x="5397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Shape 58"/>
          <p:cNvSpPr/>
          <p:nvPr/>
        </p:nvSpPr>
        <p:spPr>
          <a:xfrm>
            <a:off x="6381750" y="54610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DCFC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59"/>
          <p:cNvSpPr/>
          <p:nvPr/>
        </p:nvSpPr>
        <p:spPr>
          <a:xfrm>
            <a:off x="6477000" y="55562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0"/>
          <p:cNvSpPr/>
          <p:nvPr/>
        </p:nvSpPr>
        <p:spPr>
          <a:xfrm>
            <a:off x="6794500" y="5476875"/>
            <a:ext cx="1428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Well-Generalized</a:t>
            </a:r>
            <a:endParaRPr lang="en-US" sz="1600" dirty="0"/>
          </a:p>
        </p:txBody>
      </p:sp>
      <p:sp>
        <p:nvSpPr>
          <p:cNvPr id="66" name="Text 61"/>
          <p:cNvSpPr/>
          <p:nvPr/>
        </p:nvSpPr>
        <p:spPr>
          <a:xfrm>
            <a:off x="6794500" y="5635625"/>
            <a:ext cx="1502768" cy="110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metrics match training</a:t>
            </a:r>
            <a:endParaRPr lang="en-US" sz="1600" dirty="0"/>
          </a:p>
        </p:txBody>
      </p:sp>
      <p:sp>
        <p:nvSpPr>
          <p:cNvPr id="67" name="Shape 62"/>
          <p:cNvSpPr/>
          <p:nvPr/>
        </p:nvSpPr>
        <p:spPr>
          <a:xfrm>
            <a:off x="6286500" y="5937250"/>
            <a:ext cx="5461000" cy="508000"/>
          </a:xfrm>
          <a:custGeom>
            <a:avLst/>
            <a:gdLst/>
            <a:ahLst/>
            <a:cxnLst/>
            <a:rect l="l" t="t" r="r" b="b"/>
            <a:pathLst>
              <a:path w="5461000" h="508000">
                <a:moveTo>
                  <a:pt x="63500" y="0"/>
                </a:moveTo>
                <a:lnTo>
                  <a:pt x="5397500" y="0"/>
                </a:lnTo>
                <a:cubicBezTo>
                  <a:pt x="5432547" y="0"/>
                  <a:pt x="5461000" y="28453"/>
                  <a:pt x="5461000" y="63500"/>
                </a:cubicBezTo>
                <a:lnTo>
                  <a:pt x="5461000" y="444500"/>
                </a:lnTo>
                <a:cubicBezTo>
                  <a:pt x="5461000" y="479547"/>
                  <a:pt x="5432547" y="508000"/>
                  <a:pt x="5397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Shape 63"/>
          <p:cNvSpPr/>
          <p:nvPr/>
        </p:nvSpPr>
        <p:spPr>
          <a:xfrm>
            <a:off x="6381750" y="6032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DBE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Shape 64"/>
          <p:cNvSpPr/>
          <p:nvPr/>
        </p:nvSpPr>
        <p:spPr>
          <a:xfrm>
            <a:off x="6477000" y="6127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15875"/>
                </a:moveTo>
                <a:cubicBezTo>
                  <a:pt x="15875" y="11485"/>
                  <a:pt x="12328" y="7938"/>
                  <a:pt x="7938" y="7938"/>
                </a:cubicBezTo>
                <a:cubicBezTo>
                  <a:pt x="3547" y="7938"/>
                  <a:pt x="0" y="11485"/>
                  <a:pt x="0" y="15875"/>
                </a:cubicBezTo>
                <a:lnTo>
                  <a:pt x="0" y="99219"/>
                </a:lnTo>
                <a:cubicBezTo>
                  <a:pt x="0" y="110182"/>
                  <a:pt x="8880" y="119063"/>
                  <a:pt x="19844" y="119063"/>
                </a:cubicBezTo>
                <a:lnTo>
                  <a:pt x="119063" y="119063"/>
                </a:lnTo>
                <a:cubicBezTo>
                  <a:pt x="123453" y="119063"/>
                  <a:pt x="127000" y="115515"/>
                  <a:pt x="127000" y="111125"/>
                </a:cubicBezTo>
                <a:cubicBezTo>
                  <a:pt x="127000" y="106735"/>
                  <a:pt x="123453" y="103188"/>
                  <a:pt x="119063" y="103188"/>
                </a:cubicBezTo>
                <a:lnTo>
                  <a:pt x="19844" y="103188"/>
                </a:lnTo>
                <a:cubicBezTo>
                  <a:pt x="17661" y="103188"/>
                  <a:pt x="15875" y="101402"/>
                  <a:pt x="15875" y="99219"/>
                </a:cubicBezTo>
                <a:lnTo>
                  <a:pt x="15875" y="15875"/>
                </a:lnTo>
                <a:close/>
                <a:moveTo>
                  <a:pt x="116731" y="37356"/>
                </a:moveTo>
                <a:cubicBezTo>
                  <a:pt x="119831" y="34255"/>
                  <a:pt x="119831" y="29220"/>
                  <a:pt x="116731" y="26119"/>
                </a:cubicBezTo>
                <a:cubicBezTo>
                  <a:pt x="113630" y="23019"/>
                  <a:pt x="108595" y="23019"/>
                  <a:pt x="105494" y="26119"/>
                </a:cubicBezTo>
                <a:lnTo>
                  <a:pt x="79375" y="52263"/>
                </a:lnTo>
                <a:lnTo>
                  <a:pt x="65137" y="38050"/>
                </a:lnTo>
                <a:cubicBezTo>
                  <a:pt x="62037" y="34950"/>
                  <a:pt x="57001" y="34950"/>
                  <a:pt x="53901" y="38050"/>
                </a:cubicBezTo>
                <a:lnTo>
                  <a:pt x="30088" y="61863"/>
                </a:lnTo>
                <a:cubicBezTo>
                  <a:pt x="26988" y="64963"/>
                  <a:pt x="26988" y="69999"/>
                  <a:pt x="30088" y="73099"/>
                </a:cubicBezTo>
                <a:cubicBezTo>
                  <a:pt x="33189" y="76200"/>
                  <a:pt x="38224" y="76200"/>
                  <a:pt x="41325" y="73099"/>
                </a:cubicBezTo>
                <a:lnTo>
                  <a:pt x="59531" y="54893"/>
                </a:lnTo>
                <a:lnTo>
                  <a:pt x="73769" y="69131"/>
                </a:lnTo>
                <a:cubicBezTo>
                  <a:pt x="76870" y="72231"/>
                  <a:pt x="81905" y="72231"/>
                  <a:pt x="85006" y="69131"/>
                </a:cubicBezTo>
                <a:lnTo>
                  <a:pt x="116756" y="37381"/>
                </a:lnTo>
                <a:close/>
              </a:path>
            </a:pathLst>
          </a:custGeom>
          <a:solidFill>
            <a:srgbClr val="155D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5"/>
          <p:cNvSpPr/>
          <p:nvPr/>
        </p:nvSpPr>
        <p:spPr>
          <a:xfrm>
            <a:off x="6794500" y="6048375"/>
            <a:ext cx="1746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Progress</a:t>
            </a:r>
            <a:endParaRPr lang="en-US" sz="1600" dirty="0"/>
          </a:p>
        </p:txBody>
      </p:sp>
      <p:sp>
        <p:nvSpPr>
          <p:cNvPr id="71" name="Text 66"/>
          <p:cNvSpPr/>
          <p:nvPr/>
        </p:nvSpPr>
        <p:spPr>
          <a:xfrm>
            <a:off x="6794500" y="6207125"/>
            <a:ext cx="1906155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Steady improvement throughout training</a:t>
            </a:r>
            <a:endParaRPr lang="en-US" sz="16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7283EA-66B2-31A5-7F70-3C537D5A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1274775"/>
            <a:ext cx="3498056" cy="185259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2CFA991-DECB-8853-BFA1-B2A328C55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76" y="1257247"/>
            <a:ext cx="3591535" cy="178384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B93E068-571D-C77F-85D4-BA28DD17A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768" y="1270000"/>
            <a:ext cx="3592183" cy="17358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0183" y="330183"/>
            <a:ext cx="396219" cy="396219"/>
          </a:xfrm>
          <a:custGeom>
            <a:avLst/>
            <a:gdLst/>
            <a:ahLst/>
            <a:cxnLst/>
            <a:rect l="l" t="t" r="r" b="b"/>
            <a:pathLst>
              <a:path w="396219" h="396219">
                <a:moveTo>
                  <a:pt x="99055" y="0"/>
                </a:moveTo>
                <a:lnTo>
                  <a:pt x="297165" y="0"/>
                </a:lnTo>
                <a:cubicBezTo>
                  <a:pt x="351871" y="0"/>
                  <a:pt x="396219" y="44348"/>
                  <a:pt x="396219" y="99055"/>
                </a:cubicBezTo>
                <a:lnTo>
                  <a:pt x="396219" y="297165"/>
                </a:lnTo>
                <a:cubicBezTo>
                  <a:pt x="396219" y="351871"/>
                  <a:pt x="351871" y="396219"/>
                  <a:pt x="297165" y="396219"/>
                </a:cubicBezTo>
                <a:lnTo>
                  <a:pt x="99055" y="396219"/>
                </a:lnTo>
                <a:cubicBezTo>
                  <a:pt x="44348" y="396219"/>
                  <a:pt x="0" y="351871"/>
                  <a:pt x="0" y="297165"/>
                </a:cubicBezTo>
                <a:lnTo>
                  <a:pt x="0" y="99055"/>
                </a:lnTo>
                <a:cubicBezTo>
                  <a:pt x="0" y="44348"/>
                  <a:pt x="44348" y="0"/>
                  <a:pt x="990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88910" y="330183"/>
            <a:ext cx="478765" cy="3962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25457" y="363201"/>
            <a:ext cx="4127285" cy="33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4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MRI Modalities Visualization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0183" y="891494"/>
            <a:ext cx="5687399" cy="2872590"/>
          </a:xfrm>
          <a:custGeom>
            <a:avLst/>
            <a:gdLst/>
            <a:ahLst/>
            <a:cxnLst/>
            <a:rect l="l" t="t" r="r" b="b"/>
            <a:pathLst>
              <a:path w="5687399" h="2872590">
                <a:moveTo>
                  <a:pt x="99047" y="0"/>
                </a:moveTo>
                <a:lnTo>
                  <a:pt x="5588352" y="0"/>
                </a:lnTo>
                <a:cubicBezTo>
                  <a:pt x="5643054" y="0"/>
                  <a:pt x="5687399" y="44345"/>
                  <a:pt x="5687399" y="99047"/>
                </a:cubicBezTo>
                <a:lnTo>
                  <a:pt x="5687399" y="2773543"/>
                </a:lnTo>
                <a:cubicBezTo>
                  <a:pt x="5687399" y="2828246"/>
                  <a:pt x="5643054" y="2872590"/>
                  <a:pt x="5588352" y="2872590"/>
                </a:cubicBezTo>
                <a:lnTo>
                  <a:pt x="99047" y="2872590"/>
                </a:lnTo>
                <a:cubicBezTo>
                  <a:pt x="44345" y="2872590"/>
                  <a:pt x="0" y="2828246"/>
                  <a:pt x="0" y="2773543"/>
                </a:cubicBezTo>
                <a:lnTo>
                  <a:pt x="0" y="99047"/>
                </a:lnTo>
                <a:cubicBezTo>
                  <a:pt x="0" y="44381"/>
                  <a:pt x="44381" y="0"/>
                  <a:pt x="99047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62256" y="1023567"/>
            <a:ext cx="5497544" cy="231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4 MRI Modalities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62256" y="1353749"/>
            <a:ext cx="5423253" cy="1782987"/>
          </a:xfrm>
          <a:custGeom>
            <a:avLst/>
            <a:gdLst/>
            <a:ahLst/>
            <a:cxnLst/>
            <a:rect l="l" t="t" r="r" b="b"/>
            <a:pathLst>
              <a:path w="5423253" h="1782987">
                <a:moveTo>
                  <a:pt x="66042" y="0"/>
                </a:moveTo>
                <a:lnTo>
                  <a:pt x="5357211" y="0"/>
                </a:lnTo>
                <a:cubicBezTo>
                  <a:pt x="5393685" y="0"/>
                  <a:pt x="5423253" y="29568"/>
                  <a:pt x="5423253" y="66042"/>
                </a:cubicBezTo>
                <a:lnTo>
                  <a:pt x="5423253" y="1716945"/>
                </a:lnTo>
                <a:cubicBezTo>
                  <a:pt x="5423253" y="1753419"/>
                  <a:pt x="5393685" y="1782987"/>
                  <a:pt x="5357211" y="1782987"/>
                </a:cubicBezTo>
                <a:lnTo>
                  <a:pt x="66042" y="1782987"/>
                </a:lnTo>
                <a:cubicBezTo>
                  <a:pt x="29568" y="1782987"/>
                  <a:pt x="0" y="1753419"/>
                  <a:pt x="0" y="1716945"/>
                </a:cubicBezTo>
                <a:lnTo>
                  <a:pt x="0" y="66042"/>
                </a:lnTo>
                <a:cubicBezTo>
                  <a:pt x="0" y="29592"/>
                  <a:pt x="29592" y="0"/>
                  <a:pt x="6604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62256" y="3235791"/>
            <a:ext cx="1031821" cy="396219"/>
          </a:xfrm>
          <a:custGeom>
            <a:avLst/>
            <a:gdLst/>
            <a:ahLst/>
            <a:cxnLst/>
            <a:rect l="l" t="t" r="r" b="b"/>
            <a:pathLst>
              <a:path w="1031821" h="396219">
                <a:moveTo>
                  <a:pt x="66038" y="0"/>
                </a:moveTo>
                <a:lnTo>
                  <a:pt x="965783" y="0"/>
                </a:lnTo>
                <a:cubicBezTo>
                  <a:pt x="1002255" y="0"/>
                  <a:pt x="1031821" y="29566"/>
                  <a:pt x="1031821" y="66038"/>
                </a:cubicBezTo>
                <a:lnTo>
                  <a:pt x="1031821" y="330181"/>
                </a:lnTo>
                <a:cubicBezTo>
                  <a:pt x="1031821" y="366653"/>
                  <a:pt x="1002255" y="396219"/>
                  <a:pt x="965783" y="396219"/>
                </a:cubicBezTo>
                <a:lnTo>
                  <a:pt x="66038" y="396219"/>
                </a:lnTo>
                <a:cubicBezTo>
                  <a:pt x="29566" y="396219"/>
                  <a:pt x="0" y="366653"/>
                  <a:pt x="0" y="330181"/>
                </a:cubicBezTo>
                <a:lnTo>
                  <a:pt x="0" y="66038"/>
                </a:lnTo>
                <a:cubicBezTo>
                  <a:pt x="0" y="29591"/>
                  <a:pt x="29591" y="0"/>
                  <a:pt x="6603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03529" y="3301828"/>
            <a:ext cx="949276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FLAIR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3529" y="3433796"/>
            <a:ext cx="949276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Edema detection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559495" y="3235791"/>
            <a:ext cx="1031821" cy="396219"/>
          </a:xfrm>
          <a:custGeom>
            <a:avLst/>
            <a:gdLst/>
            <a:ahLst/>
            <a:cxnLst/>
            <a:rect l="l" t="t" r="r" b="b"/>
            <a:pathLst>
              <a:path w="1031821" h="396219">
                <a:moveTo>
                  <a:pt x="66038" y="0"/>
                </a:moveTo>
                <a:lnTo>
                  <a:pt x="965783" y="0"/>
                </a:lnTo>
                <a:cubicBezTo>
                  <a:pt x="1002255" y="0"/>
                  <a:pt x="1031821" y="29566"/>
                  <a:pt x="1031821" y="66038"/>
                </a:cubicBezTo>
                <a:lnTo>
                  <a:pt x="1031821" y="330181"/>
                </a:lnTo>
                <a:cubicBezTo>
                  <a:pt x="1031821" y="366653"/>
                  <a:pt x="1002255" y="396219"/>
                  <a:pt x="965783" y="396219"/>
                </a:cubicBezTo>
                <a:lnTo>
                  <a:pt x="66038" y="396219"/>
                </a:lnTo>
                <a:cubicBezTo>
                  <a:pt x="29566" y="396219"/>
                  <a:pt x="0" y="366653"/>
                  <a:pt x="0" y="330181"/>
                </a:cubicBezTo>
                <a:lnTo>
                  <a:pt x="0" y="66038"/>
                </a:lnTo>
                <a:cubicBezTo>
                  <a:pt x="0" y="29591"/>
                  <a:pt x="29591" y="0"/>
                  <a:pt x="6603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600768" y="3301828"/>
            <a:ext cx="949276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600768" y="3433796"/>
            <a:ext cx="949276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Anatomy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656837" y="3235791"/>
            <a:ext cx="1031821" cy="396219"/>
          </a:xfrm>
          <a:custGeom>
            <a:avLst/>
            <a:gdLst/>
            <a:ahLst/>
            <a:cxnLst/>
            <a:rect l="l" t="t" r="r" b="b"/>
            <a:pathLst>
              <a:path w="1031821" h="396219">
                <a:moveTo>
                  <a:pt x="66038" y="0"/>
                </a:moveTo>
                <a:lnTo>
                  <a:pt x="965783" y="0"/>
                </a:lnTo>
                <a:cubicBezTo>
                  <a:pt x="1002255" y="0"/>
                  <a:pt x="1031821" y="29566"/>
                  <a:pt x="1031821" y="66038"/>
                </a:cubicBezTo>
                <a:lnTo>
                  <a:pt x="1031821" y="330181"/>
                </a:lnTo>
                <a:cubicBezTo>
                  <a:pt x="1031821" y="366653"/>
                  <a:pt x="1002255" y="396219"/>
                  <a:pt x="965783" y="396219"/>
                </a:cubicBezTo>
                <a:lnTo>
                  <a:pt x="66038" y="396219"/>
                </a:lnTo>
                <a:cubicBezTo>
                  <a:pt x="29566" y="396219"/>
                  <a:pt x="0" y="366653"/>
                  <a:pt x="0" y="330181"/>
                </a:cubicBezTo>
                <a:lnTo>
                  <a:pt x="0" y="66038"/>
                </a:lnTo>
                <a:cubicBezTo>
                  <a:pt x="0" y="29591"/>
                  <a:pt x="29591" y="0"/>
                  <a:pt x="6603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2698110" y="3301828"/>
            <a:ext cx="949276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4F39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T1ce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698110" y="3433796"/>
            <a:ext cx="949276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Enhancing tumor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754075" y="3235791"/>
            <a:ext cx="1031821" cy="396219"/>
          </a:xfrm>
          <a:custGeom>
            <a:avLst/>
            <a:gdLst/>
            <a:ahLst/>
            <a:cxnLst/>
            <a:rect l="l" t="t" r="r" b="b"/>
            <a:pathLst>
              <a:path w="1031821" h="396219">
                <a:moveTo>
                  <a:pt x="66038" y="0"/>
                </a:moveTo>
                <a:lnTo>
                  <a:pt x="965783" y="0"/>
                </a:lnTo>
                <a:cubicBezTo>
                  <a:pt x="1002255" y="0"/>
                  <a:pt x="1031821" y="29566"/>
                  <a:pt x="1031821" y="66038"/>
                </a:cubicBezTo>
                <a:lnTo>
                  <a:pt x="1031821" y="330181"/>
                </a:lnTo>
                <a:cubicBezTo>
                  <a:pt x="1031821" y="366653"/>
                  <a:pt x="1002255" y="396219"/>
                  <a:pt x="965783" y="396219"/>
                </a:cubicBezTo>
                <a:lnTo>
                  <a:pt x="66038" y="396219"/>
                </a:lnTo>
                <a:cubicBezTo>
                  <a:pt x="29566" y="396219"/>
                  <a:pt x="0" y="366653"/>
                  <a:pt x="0" y="330181"/>
                </a:cubicBezTo>
                <a:lnTo>
                  <a:pt x="0" y="66038"/>
                </a:lnTo>
                <a:cubicBezTo>
                  <a:pt x="0" y="29591"/>
                  <a:pt x="29591" y="0"/>
                  <a:pt x="6603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3795348" y="3301828"/>
            <a:ext cx="949276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9810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T2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3795348" y="3433796"/>
            <a:ext cx="949276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Tumor extent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851417" y="3235791"/>
            <a:ext cx="1031821" cy="396219"/>
          </a:xfrm>
          <a:custGeom>
            <a:avLst/>
            <a:gdLst/>
            <a:ahLst/>
            <a:cxnLst/>
            <a:rect l="l" t="t" r="r" b="b"/>
            <a:pathLst>
              <a:path w="1031821" h="396219">
                <a:moveTo>
                  <a:pt x="66038" y="0"/>
                </a:moveTo>
                <a:lnTo>
                  <a:pt x="965783" y="0"/>
                </a:lnTo>
                <a:cubicBezTo>
                  <a:pt x="1002255" y="0"/>
                  <a:pt x="1031821" y="29566"/>
                  <a:pt x="1031821" y="66038"/>
                </a:cubicBezTo>
                <a:lnTo>
                  <a:pt x="1031821" y="330181"/>
                </a:lnTo>
                <a:cubicBezTo>
                  <a:pt x="1031821" y="366653"/>
                  <a:pt x="1002255" y="396219"/>
                  <a:pt x="965783" y="396219"/>
                </a:cubicBezTo>
                <a:lnTo>
                  <a:pt x="66038" y="396219"/>
                </a:lnTo>
                <a:cubicBezTo>
                  <a:pt x="29566" y="396219"/>
                  <a:pt x="0" y="366653"/>
                  <a:pt x="0" y="330181"/>
                </a:cubicBezTo>
                <a:lnTo>
                  <a:pt x="0" y="66038"/>
                </a:lnTo>
                <a:cubicBezTo>
                  <a:pt x="0" y="29591"/>
                  <a:pt x="29591" y="0"/>
                  <a:pt x="6603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4892690" y="3301828"/>
            <a:ext cx="949276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Mask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892690" y="3433796"/>
            <a:ext cx="949276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Ground truth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330183" y="3895956"/>
            <a:ext cx="5687399" cy="2501135"/>
          </a:xfrm>
          <a:custGeom>
            <a:avLst/>
            <a:gdLst/>
            <a:ahLst/>
            <a:cxnLst/>
            <a:rect l="l" t="t" r="r" b="b"/>
            <a:pathLst>
              <a:path w="5687399" h="2501135">
                <a:moveTo>
                  <a:pt x="99045" y="0"/>
                </a:moveTo>
                <a:lnTo>
                  <a:pt x="5588354" y="0"/>
                </a:lnTo>
                <a:cubicBezTo>
                  <a:pt x="5643055" y="0"/>
                  <a:pt x="5687399" y="44344"/>
                  <a:pt x="5687399" y="99045"/>
                </a:cubicBezTo>
                <a:lnTo>
                  <a:pt x="5687399" y="2402090"/>
                </a:lnTo>
                <a:cubicBezTo>
                  <a:pt x="5687399" y="2456791"/>
                  <a:pt x="5643055" y="2501135"/>
                  <a:pt x="5588354" y="2501135"/>
                </a:cubicBezTo>
                <a:lnTo>
                  <a:pt x="99045" y="2501135"/>
                </a:lnTo>
                <a:cubicBezTo>
                  <a:pt x="44344" y="2501135"/>
                  <a:pt x="0" y="2456791"/>
                  <a:pt x="0" y="2402090"/>
                </a:cubicBezTo>
                <a:lnTo>
                  <a:pt x="0" y="99045"/>
                </a:lnTo>
                <a:cubicBezTo>
                  <a:pt x="0" y="44344"/>
                  <a:pt x="44344" y="0"/>
                  <a:pt x="99045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462256" y="4028029"/>
            <a:ext cx="5497544" cy="231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Selected 3 Channels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62256" y="4358211"/>
            <a:ext cx="5423253" cy="1386768"/>
          </a:xfrm>
          <a:custGeom>
            <a:avLst/>
            <a:gdLst/>
            <a:ahLst/>
            <a:cxnLst/>
            <a:rect l="l" t="t" r="r" b="b"/>
            <a:pathLst>
              <a:path w="5423253" h="1386768">
                <a:moveTo>
                  <a:pt x="66038" y="0"/>
                </a:moveTo>
                <a:lnTo>
                  <a:pt x="5357215" y="0"/>
                </a:lnTo>
                <a:cubicBezTo>
                  <a:pt x="5393686" y="0"/>
                  <a:pt x="5423253" y="29566"/>
                  <a:pt x="5423253" y="66038"/>
                </a:cubicBezTo>
                <a:lnTo>
                  <a:pt x="5423253" y="1320730"/>
                </a:lnTo>
                <a:cubicBezTo>
                  <a:pt x="5423253" y="1357202"/>
                  <a:pt x="5393686" y="1386768"/>
                  <a:pt x="5357215" y="1386768"/>
                </a:cubicBezTo>
                <a:lnTo>
                  <a:pt x="66038" y="1386768"/>
                </a:lnTo>
                <a:cubicBezTo>
                  <a:pt x="29566" y="1386768"/>
                  <a:pt x="0" y="1357202"/>
                  <a:pt x="0" y="1320730"/>
                </a:cubicBezTo>
                <a:lnTo>
                  <a:pt x="0" y="66038"/>
                </a:lnTo>
                <a:cubicBezTo>
                  <a:pt x="0" y="29591"/>
                  <a:pt x="29591" y="0"/>
                  <a:pt x="6603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4"/>
          <p:cNvSpPr/>
          <p:nvPr/>
        </p:nvSpPr>
        <p:spPr>
          <a:xfrm>
            <a:off x="468860" y="5850638"/>
            <a:ext cx="1746667" cy="409427"/>
          </a:xfrm>
          <a:custGeom>
            <a:avLst/>
            <a:gdLst/>
            <a:ahLst/>
            <a:cxnLst/>
            <a:rect l="l" t="t" r="r" b="b"/>
            <a:pathLst>
              <a:path w="1746667" h="409427">
                <a:moveTo>
                  <a:pt x="66036" y="0"/>
                </a:moveTo>
                <a:lnTo>
                  <a:pt x="1680631" y="0"/>
                </a:lnTo>
                <a:cubicBezTo>
                  <a:pt x="1717102" y="0"/>
                  <a:pt x="1746667" y="29566"/>
                  <a:pt x="1746667" y="66036"/>
                </a:cubicBezTo>
                <a:lnTo>
                  <a:pt x="1746667" y="343390"/>
                </a:lnTo>
                <a:cubicBezTo>
                  <a:pt x="1746667" y="379861"/>
                  <a:pt x="1717102" y="409427"/>
                  <a:pt x="1680631" y="409427"/>
                </a:cubicBezTo>
                <a:lnTo>
                  <a:pt x="66036" y="409427"/>
                </a:lnTo>
                <a:cubicBezTo>
                  <a:pt x="29590" y="409427"/>
                  <a:pt x="0" y="379837"/>
                  <a:pt x="0" y="343390"/>
                </a:cubicBezTo>
                <a:lnTo>
                  <a:pt x="0" y="66036"/>
                </a:lnTo>
                <a:cubicBezTo>
                  <a:pt x="0" y="29590"/>
                  <a:pt x="29590" y="0"/>
                  <a:pt x="66036" y="0"/>
                </a:cubicBezTo>
                <a:close/>
              </a:path>
            </a:pathLst>
          </a:custGeom>
          <a:solidFill>
            <a:srgbClr val="ECFEFF"/>
          </a:solidFill>
          <a:ln w="20320">
            <a:solidFill>
              <a:srgbClr val="A2F4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5"/>
          <p:cNvSpPr/>
          <p:nvPr/>
        </p:nvSpPr>
        <p:spPr>
          <a:xfrm>
            <a:off x="516736" y="5923275"/>
            <a:ext cx="1650914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007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FLAIR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16736" y="6055243"/>
            <a:ext cx="1650914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for edema</a:t>
            </a: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2297660" y="5850638"/>
            <a:ext cx="1746667" cy="409427"/>
          </a:xfrm>
          <a:custGeom>
            <a:avLst/>
            <a:gdLst/>
            <a:ahLst/>
            <a:cxnLst/>
            <a:rect l="l" t="t" r="r" b="b"/>
            <a:pathLst>
              <a:path w="1746667" h="409427">
                <a:moveTo>
                  <a:pt x="66036" y="0"/>
                </a:moveTo>
                <a:lnTo>
                  <a:pt x="1680631" y="0"/>
                </a:lnTo>
                <a:cubicBezTo>
                  <a:pt x="1717102" y="0"/>
                  <a:pt x="1746667" y="29566"/>
                  <a:pt x="1746667" y="66036"/>
                </a:cubicBezTo>
                <a:lnTo>
                  <a:pt x="1746667" y="343390"/>
                </a:lnTo>
                <a:cubicBezTo>
                  <a:pt x="1746667" y="379861"/>
                  <a:pt x="1717102" y="409427"/>
                  <a:pt x="1680631" y="409427"/>
                </a:cubicBezTo>
                <a:lnTo>
                  <a:pt x="66036" y="409427"/>
                </a:lnTo>
                <a:cubicBezTo>
                  <a:pt x="29590" y="409427"/>
                  <a:pt x="0" y="379837"/>
                  <a:pt x="0" y="343390"/>
                </a:cubicBezTo>
                <a:lnTo>
                  <a:pt x="0" y="66036"/>
                </a:lnTo>
                <a:cubicBezTo>
                  <a:pt x="0" y="29590"/>
                  <a:pt x="29590" y="0"/>
                  <a:pt x="66036" y="0"/>
                </a:cubicBezTo>
                <a:close/>
              </a:path>
            </a:pathLst>
          </a:custGeom>
          <a:solidFill>
            <a:srgbClr val="EEF2FF"/>
          </a:solidFill>
          <a:ln w="20320">
            <a:solidFill>
              <a:srgbClr val="C6D2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28"/>
          <p:cNvSpPr/>
          <p:nvPr/>
        </p:nvSpPr>
        <p:spPr>
          <a:xfrm>
            <a:off x="2345536" y="5923275"/>
            <a:ext cx="1650914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432DD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T1ce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2345536" y="6055243"/>
            <a:ext cx="1650914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Contrast enhanced</a:t>
            </a:r>
            <a:endParaRPr lang="en-US" sz="1600" dirty="0"/>
          </a:p>
        </p:txBody>
      </p:sp>
      <p:sp>
        <p:nvSpPr>
          <p:cNvPr id="34" name="Shape 30"/>
          <p:cNvSpPr/>
          <p:nvPr/>
        </p:nvSpPr>
        <p:spPr>
          <a:xfrm>
            <a:off x="4126460" y="5850638"/>
            <a:ext cx="1746667" cy="409427"/>
          </a:xfrm>
          <a:custGeom>
            <a:avLst/>
            <a:gdLst/>
            <a:ahLst/>
            <a:cxnLst/>
            <a:rect l="l" t="t" r="r" b="b"/>
            <a:pathLst>
              <a:path w="1746667" h="409427">
                <a:moveTo>
                  <a:pt x="66036" y="0"/>
                </a:moveTo>
                <a:lnTo>
                  <a:pt x="1680631" y="0"/>
                </a:lnTo>
                <a:cubicBezTo>
                  <a:pt x="1717102" y="0"/>
                  <a:pt x="1746667" y="29566"/>
                  <a:pt x="1746667" y="66036"/>
                </a:cubicBezTo>
                <a:lnTo>
                  <a:pt x="1746667" y="343390"/>
                </a:lnTo>
                <a:cubicBezTo>
                  <a:pt x="1746667" y="379861"/>
                  <a:pt x="1717102" y="409427"/>
                  <a:pt x="1680631" y="409427"/>
                </a:cubicBezTo>
                <a:lnTo>
                  <a:pt x="66036" y="409427"/>
                </a:lnTo>
                <a:cubicBezTo>
                  <a:pt x="29590" y="409427"/>
                  <a:pt x="0" y="379837"/>
                  <a:pt x="0" y="343390"/>
                </a:cubicBezTo>
                <a:lnTo>
                  <a:pt x="0" y="66036"/>
                </a:lnTo>
                <a:cubicBezTo>
                  <a:pt x="0" y="29590"/>
                  <a:pt x="29590" y="0"/>
                  <a:pt x="66036" y="0"/>
                </a:cubicBezTo>
                <a:close/>
              </a:path>
            </a:pathLst>
          </a:custGeom>
          <a:solidFill>
            <a:srgbClr val="FAF5FF"/>
          </a:solidFill>
          <a:ln w="20320">
            <a:solidFill>
              <a:srgbClr val="E9D4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1"/>
          <p:cNvSpPr/>
          <p:nvPr/>
        </p:nvSpPr>
        <p:spPr>
          <a:xfrm>
            <a:off x="4174336" y="5923275"/>
            <a:ext cx="1650914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8200D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T2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4174336" y="6055243"/>
            <a:ext cx="1650914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Tumor boundaries</a:t>
            </a:r>
            <a:endParaRPr lang="en-US" sz="1600" dirty="0"/>
          </a:p>
        </p:txBody>
      </p:sp>
      <p:sp>
        <p:nvSpPr>
          <p:cNvPr id="37" name="Shape 33"/>
          <p:cNvSpPr/>
          <p:nvPr/>
        </p:nvSpPr>
        <p:spPr>
          <a:xfrm>
            <a:off x="6179887" y="891494"/>
            <a:ext cx="5687399" cy="3062445"/>
          </a:xfrm>
          <a:custGeom>
            <a:avLst/>
            <a:gdLst/>
            <a:ahLst/>
            <a:cxnLst/>
            <a:rect l="l" t="t" r="r" b="b"/>
            <a:pathLst>
              <a:path w="5687399" h="3062445">
                <a:moveTo>
                  <a:pt x="99070" y="0"/>
                </a:moveTo>
                <a:lnTo>
                  <a:pt x="5588329" y="0"/>
                </a:lnTo>
                <a:cubicBezTo>
                  <a:pt x="5643044" y="0"/>
                  <a:pt x="5687399" y="44355"/>
                  <a:pt x="5687399" y="99070"/>
                </a:cubicBezTo>
                <a:lnTo>
                  <a:pt x="5687399" y="2963375"/>
                </a:lnTo>
                <a:cubicBezTo>
                  <a:pt x="5687399" y="3018090"/>
                  <a:pt x="5643044" y="3062445"/>
                  <a:pt x="5588329" y="3062445"/>
                </a:cubicBezTo>
                <a:lnTo>
                  <a:pt x="99070" y="3062445"/>
                </a:lnTo>
                <a:cubicBezTo>
                  <a:pt x="44355" y="3062445"/>
                  <a:pt x="0" y="3018090"/>
                  <a:pt x="0" y="2963375"/>
                </a:cubicBezTo>
                <a:lnTo>
                  <a:pt x="0" y="99070"/>
                </a:lnTo>
                <a:cubicBezTo>
                  <a:pt x="0" y="44392"/>
                  <a:pt x="44392" y="0"/>
                  <a:pt x="99070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4"/>
          <p:cNvSpPr/>
          <p:nvPr/>
        </p:nvSpPr>
        <p:spPr>
          <a:xfrm>
            <a:off x="6311960" y="1023567"/>
            <a:ext cx="5497544" cy="231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These 3 Channels?</a:t>
            </a:r>
            <a:endParaRPr lang="en-US" sz="1600" dirty="0"/>
          </a:p>
        </p:txBody>
      </p:sp>
      <p:sp>
        <p:nvSpPr>
          <p:cNvPr id="39" name="Shape 35"/>
          <p:cNvSpPr/>
          <p:nvPr/>
        </p:nvSpPr>
        <p:spPr>
          <a:xfrm>
            <a:off x="6311960" y="1353749"/>
            <a:ext cx="5423253" cy="561311"/>
          </a:xfrm>
          <a:custGeom>
            <a:avLst/>
            <a:gdLst/>
            <a:ahLst/>
            <a:cxnLst/>
            <a:rect l="l" t="t" r="r" b="b"/>
            <a:pathLst>
              <a:path w="5423253" h="561311">
                <a:moveTo>
                  <a:pt x="66038" y="0"/>
                </a:moveTo>
                <a:lnTo>
                  <a:pt x="5357214" y="0"/>
                </a:lnTo>
                <a:cubicBezTo>
                  <a:pt x="5393686" y="0"/>
                  <a:pt x="5423253" y="29566"/>
                  <a:pt x="5423253" y="66038"/>
                </a:cubicBezTo>
                <a:lnTo>
                  <a:pt x="5423253" y="495273"/>
                </a:lnTo>
                <a:cubicBezTo>
                  <a:pt x="5423253" y="531744"/>
                  <a:pt x="5393686" y="561311"/>
                  <a:pt x="5357214" y="561311"/>
                </a:cubicBezTo>
                <a:lnTo>
                  <a:pt x="66038" y="561311"/>
                </a:lnTo>
                <a:cubicBezTo>
                  <a:pt x="29591" y="561311"/>
                  <a:pt x="0" y="531720"/>
                  <a:pt x="0" y="495273"/>
                </a:cubicBezTo>
                <a:lnTo>
                  <a:pt x="0" y="66038"/>
                </a:lnTo>
                <a:cubicBezTo>
                  <a:pt x="0" y="29591"/>
                  <a:pt x="29591" y="0"/>
                  <a:pt x="6603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6"/>
          <p:cNvSpPr/>
          <p:nvPr/>
        </p:nvSpPr>
        <p:spPr>
          <a:xfrm>
            <a:off x="6411015" y="1452804"/>
            <a:ext cx="198110" cy="198110"/>
          </a:xfrm>
          <a:custGeom>
            <a:avLst/>
            <a:gdLst/>
            <a:ahLst/>
            <a:cxnLst/>
            <a:rect l="l" t="t" r="r" b="b"/>
            <a:pathLst>
              <a:path w="198110" h="198110">
                <a:moveTo>
                  <a:pt x="33019" y="0"/>
                </a:moveTo>
                <a:lnTo>
                  <a:pt x="165091" y="0"/>
                </a:lnTo>
                <a:cubicBezTo>
                  <a:pt x="183327" y="0"/>
                  <a:pt x="198110" y="14783"/>
                  <a:pt x="198110" y="33019"/>
                </a:cubicBezTo>
                <a:lnTo>
                  <a:pt x="198110" y="165091"/>
                </a:lnTo>
                <a:cubicBezTo>
                  <a:pt x="198110" y="183327"/>
                  <a:pt x="183327" y="198110"/>
                  <a:pt x="165091" y="198110"/>
                </a:cubicBezTo>
                <a:lnTo>
                  <a:pt x="33019" y="198110"/>
                </a:lnTo>
                <a:cubicBezTo>
                  <a:pt x="14783" y="198110"/>
                  <a:pt x="0" y="183327"/>
                  <a:pt x="0" y="165091"/>
                </a:cubicBezTo>
                <a:lnTo>
                  <a:pt x="0" y="33019"/>
                </a:lnTo>
                <a:cubicBezTo>
                  <a:pt x="0" y="14795"/>
                  <a:pt x="14795" y="0"/>
                  <a:pt x="33019" y="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7"/>
          <p:cNvSpPr/>
          <p:nvPr/>
        </p:nvSpPr>
        <p:spPr>
          <a:xfrm>
            <a:off x="6386252" y="1452804"/>
            <a:ext cx="247637" cy="198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2" name="Text 38"/>
          <p:cNvSpPr/>
          <p:nvPr/>
        </p:nvSpPr>
        <p:spPr>
          <a:xfrm>
            <a:off x="6675162" y="1469313"/>
            <a:ext cx="982294" cy="16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FLAIR (Selected)</a:t>
            </a:r>
            <a:endParaRPr lang="en-US" sz="1600" dirty="0"/>
          </a:p>
        </p:txBody>
      </p:sp>
      <p:sp>
        <p:nvSpPr>
          <p:cNvPr id="43" name="Text 39"/>
          <p:cNvSpPr/>
          <p:nvPr/>
        </p:nvSpPr>
        <p:spPr>
          <a:xfrm>
            <a:off x="6411015" y="1683932"/>
            <a:ext cx="5274670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Excellent for detecting edema and peritumoral regions. High sensitivity to fluid changes.</a:t>
            </a:r>
            <a:endParaRPr lang="en-US" sz="1600" dirty="0"/>
          </a:p>
        </p:txBody>
      </p:sp>
      <p:sp>
        <p:nvSpPr>
          <p:cNvPr id="44" name="Shape 40"/>
          <p:cNvSpPr/>
          <p:nvPr/>
        </p:nvSpPr>
        <p:spPr>
          <a:xfrm>
            <a:off x="6311960" y="1980992"/>
            <a:ext cx="5423253" cy="561311"/>
          </a:xfrm>
          <a:custGeom>
            <a:avLst/>
            <a:gdLst/>
            <a:ahLst/>
            <a:cxnLst/>
            <a:rect l="l" t="t" r="r" b="b"/>
            <a:pathLst>
              <a:path w="5423253" h="561311">
                <a:moveTo>
                  <a:pt x="66038" y="0"/>
                </a:moveTo>
                <a:lnTo>
                  <a:pt x="5357214" y="0"/>
                </a:lnTo>
                <a:cubicBezTo>
                  <a:pt x="5393686" y="0"/>
                  <a:pt x="5423253" y="29566"/>
                  <a:pt x="5423253" y="66038"/>
                </a:cubicBezTo>
                <a:lnTo>
                  <a:pt x="5423253" y="495273"/>
                </a:lnTo>
                <a:cubicBezTo>
                  <a:pt x="5423253" y="531744"/>
                  <a:pt x="5393686" y="561311"/>
                  <a:pt x="5357214" y="561311"/>
                </a:cubicBezTo>
                <a:lnTo>
                  <a:pt x="66038" y="561311"/>
                </a:lnTo>
                <a:cubicBezTo>
                  <a:pt x="29591" y="561311"/>
                  <a:pt x="0" y="531720"/>
                  <a:pt x="0" y="495273"/>
                </a:cubicBezTo>
                <a:lnTo>
                  <a:pt x="0" y="66038"/>
                </a:lnTo>
                <a:cubicBezTo>
                  <a:pt x="0" y="29591"/>
                  <a:pt x="29591" y="0"/>
                  <a:pt x="6603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1"/>
          <p:cNvSpPr/>
          <p:nvPr/>
        </p:nvSpPr>
        <p:spPr>
          <a:xfrm>
            <a:off x="6411015" y="2080047"/>
            <a:ext cx="198110" cy="198110"/>
          </a:xfrm>
          <a:custGeom>
            <a:avLst/>
            <a:gdLst/>
            <a:ahLst/>
            <a:cxnLst/>
            <a:rect l="l" t="t" r="r" b="b"/>
            <a:pathLst>
              <a:path w="198110" h="198110">
                <a:moveTo>
                  <a:pt x="33019" y="0"/>
                </a:moveTo>
                <a:lnTo>
                  <a:pt x="165091" y="0"/>
                </a:lnTo>
                <a:cubicBezTo>
                  <a:pt x="183327" y="0"/>
                  <a:pt x="198110" y="14783"/>
                  <a:pt x="198110" y="33019"/>
                </a:cubicBezTo>
                <a:lnTo>
                  <a:pt x="198110" y="165091"/>
                </a:lnTo>
                <a:cubicBezTo>
                  <a:pt x="198110" y="183327"/>
                  <a:pt x="183327" y="198110"/>
                  <a:pt x="165091" y="198110"/>
                </a:cubicBezTo>
                <a:lnTo>
                  <a:pt x="33019" y="198110"/>
                </a:lnTo>
                <a:cubicBezTo>
                  <a:pt x="14783" y="198110"/>
                  <a:pt x="0" y="183327"/>
                  <a:pt x="0" y="165091"/>
                </a:cubicBezTo>
                <a:lnTo>
                  <a:pt x="0" y="33019"/>
                </a:lnTo>
                <a:cubicBezTo>
                  <a:pt x="0" y="14795"/>
                  <a:pt x="14795" y="0"/>
                  <a:pt x="33019" y="0"/>
                </a:cubicBezTo>
                <a:close/>
              </a:path>
            </a:pathLst>
          </a:custGeom>
          <a:solidFill>
            <a:srgbClr val="615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2"/>
          <p:cNvSpPr/>
          <p:nvPr/>
        </p:nvSpPr>
        <p:spPr>
          <a:xfrm>
            <a:off x="6386252" y="2080047"/>
            <a:ext cx="247637" cy="198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7" name="Text 43"/>
          <p:cNvSpPr/>
          <p:nvPr/>
        </p:nvSpPr>
        <p:spPr>
          <a:xfrm>
            <a:off x="6675162" y="2096556"/>
            <a:ext cx="908003" cy="16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T1ce (Selected)</a:t>
            </a:r>
            <a:endParaRPr lang="en-US" sz="1600" dirty="0"/>
          </a:p>
        </p:txBody>
      </p:sp>
      <p:sp>
        <p:nvSpPr>
          <p:cNvPr id="48" name="Text 44"/>
          <p:cNvSpPr/>
          <p:nvPr/>
        </p:nvSpPr>
        <p:spPr>
          <a:xfrm>
            <a:off x="6411015" y="2311175"/>
            <a:ext cx="5274670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Contrast enhancement clearly delineates active tumor boundaries. Essential for enhancing tumor detection.</a:t>
            </a:r>
            <a:endParaRPr lang="en-US" sz="1600" dirty="0"/>
          </a:p>
        </p:txBody>
      </p:sp>
      <p:sp>
        <p:nvSpPr>
          <p:cNvPr id="49" name="Shape 45"/>
          <p:cNvSpPr/>
          <p:nvPr/>
        </p:nvSpPr>
        <p:spPr>
          <a:xfrm>
            <a:off x="6311960" y="2608243"/>
            <a:ext cx="5423253" cy="561311"/>
          </a:xfrm>
          <a:custGeom>
            <a:avLst/>
            <a:gdLst/>
            <a:ahLst/>
            <a:cxnLst/>
            <a:rect l="l" t="t" r="r" b="b"/>
            <a:pathLst>
              <a:path w="5423253" h="561311">
                <a:moveTo>
                  <a:pt x="66038" y="0"/>
                </a:moveTo>
                <a:lnTo>
                  <a:pt x="5357214" y="0"/>
                </a:lnTo>
                <a:cubicBezTo>
                  <a:pt x="5393686" y="0"/>
                  <a:pt x="5423253" y="29566"/>
                  <a:pt x="5423253" y="66038"/>
                </a:cubicBezTo>
                <a:lnTo>
                  <a:pt x="5423253" y="495273"/>
                </a:lnTo>
                <a:cubicBezTo>
                  <a:pt x="5423253" y="531744"/>
                  <a:pt x="5393686" y="561311"/>
                  <a:pt x="5357214" y="561311"/>
                </a:cubicBezTo>
                <a:lnTo>
                  <a:pt x="66038" y="561311"/>
                </a:lnTo>
                <a:cubicBezTo>
                  <a:pt x="29591" y="561311"/>
                  <a:pt x="0" y="531720"/>
                  <a:pt x="0" y="495273"/>
                </a:cubicBezTo>
                <a:lnTo>
                  <a:pt x="0" y="66038"/>
                </a:lnTo>
                <a:cubicBezTo>
                  <a:pt x="0" y="29591"/>
                  <a:pt x="29591" y="0"/>
                  <a:pt x="6603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6"/>
          <p:cNvSpPr/>
          <p:nvPr/>
        </p:nvSpPr>
        <p:spPr>
          <a:xfrm>
            <a:off x="6411015" y="2707297"/>
            <a:ext cx="198110" cy="198110"/>
          </a:xfrm>
          <a:custGeom>
            <a:avLst/>
            <a:gdLst/>
            <a:ahLst/>
            <a:cxnLst/>
            <a:rect l="l" t="t" r="r" b="b"/>
            <a:pathLst>
              <a:path w="198110" h="198110">
                <a:moveTo>
                  <a:pt x="33019" y="0"/>
                </a:moveTo>
                <a:lnTo>
                  <a:pt x="165091" y="0"/>
                </a:lnTo>
                <a:cubicBezTo>
                  <a:pt x="183327" y="0"/>
                  <a:pt x="198110" y="14783"/>
                  <a:pt x="198110" y="33019"/>
                </a:cubicBezTo>
                <a:lnTo>
                  <a:pt x="198110" y="165091"/>
                </a:lnTo>
                <a:cubicBezTo>
                  <a:pt x="198110" y="183327"/>
                  <a:pt x="183327" y="198110"/>
                  <a:pt x="165091" y="198110"/>
                </a:cubicBezTo>
                <a:lnTo>
                  <a:pt x="33019" y="198110"/>
                </a:lnTo>
                <a:cubicBezTo>
                  <a:pt x="14783" y="198110"/>
                  <a:pt x="0" y="183327"/>
                  <a:pt x="0" y="165091"/>
                </a:cubicBezTo>
                <a:lnTo>
                  <a:pt x="0" y="33019"/>
                </a:lnTo>
                <a:cubicBezTo>
                  <a:pt x="0" y="14795"/>
                  <a:pt x="14795" y="0"/>
                  <a:pt x="33019" y="0"/>
                </a:cubicBezTo>
                <a:close/>
              </a:path>
            </a:pathLst>
          </a:custGeom>
          <a:solidFill>
            <a:srgbClr val="AD4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7"/>
          <p:cNvSpPr/>
          <p:nvPr/>
        </p:nvSpPr>
        <p:spPr>
          <a:xfrm>
            <a:off x="6386252" y="2707297"/>
            <a:ext cx="247637" cy="198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2" name="Text 48"/>
          <p:cNvSpPr/>
          <p:nvPr/>
        </p:nvSpPr>
        <p:spPr>
          <a:xfrm>
            <a:off x="6675162" y="2723807"/>
            <a:ext cx="775930" cy="16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T2 (Selected)</a:t>
            </a:r>
            <a:endParaRPr lang="en-US" sz="1600" dirty="0"/>
          </a:p>
        </p:txBody>
      </p:sp>
      <p:sp>
        <p:nvSpPr>
          <p:cNvPr id="53" name="Text 49"/>
          <p:cNvSpPr/>
          <p:nvPr/>
        </p:nvSpPr>
        <p:spPr>
          <a:xfrm>
            <a:off x="6411015" y="2938425"/>
            <a:ext cx="5274670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Shows complete tumor extent including edema. Complements FLAIR information.</a:t>
            </a:r>
            <a:endParaRPr lang="en-US" sz="1600" dirty="0"/>
          </a:p>
        </p:txBody>
      </p:sp>
      <p:sp>
        <p:nvSpPr>
          <p:cNvPr id="54" name="Shape 50"/>
          <p:cNvSpPr/>
          <p:nvPr/>
        </p:nvSpPr>
        <p:spPr>
          <a:xfrm>
            <a:off x="6318564" y="3242089"/>
            <a:ext cx="5403442" cy="574518"/>
          </a:xfrm>
          <a:custGeom>
            <a:avLst/>
            <a:gdLst/>
            <a:ahLst/>
            <a:cxnLst/>
            <a:rect l="l" t="t" r="r" b="b"/>
            <a:pathLst>
              <a:path w="5403442" h="574518">
                <a:moveTo>
                  <a:pt x="66035" y="0"/>
                </a:moveTo>
                <a:lnTo>
                  <a:pt x="5337406" y="0"/>
                </a:lnTo>
                <a:cubicBezTo>
                  <a:pt x="5373877" y="0"/>
                  <a:pt x="5403442" y="29565"/>
                  <a:pt x="5403442" y="66035"/>
                </a:cubicBezTo>
                <a:lnTo>
                  <a:pt x="5403442" y="508483"/>
                </a:lnTo>
                <a:cubicBezTo>
                  <a:pt x="5403442" y="544929"/>
                  <a:pt x="5373852" y="574518"/>
                  <a:pt x="5337406" y="574518"/>
                </a:cubicBezTo>
                <a:lnTo>
                  <a:pt x="66035" y="574518"/>
                </a:lnTo>
                <a:cubicBezTo>
                  <a:pt x="29565" y="574518"/>
                  <a:pt x="0" y="544953"/>
                  <a:pt x="0" y="508483"/>
                </a:cubicBezTo>
                <a:lnTo>
                  <a:pt x="0" y="66035"/>
                </a:lnTo>
                <a:cubicBezTo>
                  <a:pt x="0" y="29565"/>
                  <a:pt x="29565" y="0"/>
                  <a:pt x="66035" y="0"/>
                </a:cubicBezTo>
                <a:close/>
              </a:path>
            </a:pathLst>
          </a:custGeom>
          <a:solidFill>
            <a:srgbClr val="F3F4F6"/>
          </a:solidFill>
          <a:ln w="20320">
            <a:solidFill>
              <a:srgbClr val="D1D5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5" name="Shape 51"/>
          <p:cNvSpPr/>
          <p:nvPr/>
        </p:nvSpPr>
        <p:spPr>
          <a:xfrm>
            <a:off x="6424222" y="3347744"/>
            <a:ext cx="198110" cy="198110"/>
          </a:xfrm>
          <a:custGeom>
            <a:avLst/>
            <a:gdLst/>
            <a:ahLst/>
            <a:cxnLst/>
            <a:rect l="l" t="t" r="r" b="b"/>
            <a:pathLst>
              <a:path w="198110" h="198110">
                <a:moveTo>
                  <a:pt x="33019" y="0"/>
                </a:moveTo>
                <a:lnTo>
                  <a:pt x="165091" y="0"/>
                </a:lnTo>
                <a:cubicBezTo>
                  <a:pt x="183327" y="0"/>
                  <a:pt x="198110" y="14783"/>
                  <a:pt x="198110" y="33019"/>
                </a:cubicBezTo>
                <a:lnTo>
                  <a:pt x="198110" y="165091"/>
                </a:lnTo>
                <a:cubicBezTo>
                  <a:pt x="198110" y="183327"/>
                  <a:pt x="183327" y="198110"/>
                  <a:pt x="165091" y="198110"/>
                </a:cubicBezTo>
                <a:lnTo>
                  <a:pt x="33019" y="198110"/>
                </a:lnTo>
                <a:cubicBezTo>
                  <a:pt x="14783" y="198110"/>
                  <a:pt x="0" y="183327"/>
                  <a:pt x="0" y="165091"/>
                </a:cubicBezTo>
                <a:lnTo>
                  <a:pt x="0" y="33019"/>
                </a:lnTo>
                <a:cubicBezTo>
                  <a:pt x="0" y="14795"/>
                  <a:pt x="14795" y="0"/>
                  <a:pt x="33019" y="0"/>
                </a:cubicBezTo>
                <a:close/>
              </a:path>
            </a:pathLst>
          </a:custGeom>
          <a:solidFill>
            <a:srgbClr val="6A7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2"/>
          <p:cNvSpPr/>
          <p:nvPr/>
        </p:nvSpPr>
        <p:spPr>
          <a:xfrm>
            <a:off x="6399459" y="3347744"/>
            <a:ext cx="247637" cy="198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✗</a:t>
            </a:r>
            <a:endParaRPr lang="en-US" sz="1600" dirty="0"/>
          </a:p>
        </p:txBody>
      </p:sp>
      <p:sp>
        <p:nvSpPr>
          <p:cNvPr id="57" name="Text 53"/>
          <p:cNvSpPr/>
          <p:nvPr/>
        </p:nvSpPr>
        <p:spPr>
          <a:xfrm>
            <a:off x="6688369" y="3364253"/>
            <a:ext cx="817202" cy="16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T1 (Excluded)</a:t>
            </a:r>
            <a:endParaRPr lang="en-US" sz="1600" dirty="0"/>
          </a:p>
        </p:txBody>
      </p:sp>
      <p:sp>
        <p:nvSpPr>
          <p:cNvPr id="58" name="Text 54"/>
          <p:cNvSpPr/>
          <p:nvPr/>
        </p:nvSpPr>
        <p:spPr>
          <a:xfrm>
            <a:off x="6424222" y="3578872"/>
            <a:ext cx="5241652" cy="1320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Native T1 provides anatomical context but less tumor-specific information compared to T1ce.</a:t>
            </a:r>
            <a:endParaRPr lang="en-US" sz="1600" dirty="0"/>
          </a:p>
        </p:txBody>
      </p:sp>
      <p:sp>
        <p:nvSpPr>
          <p:cNvPr id="59" name="Shape 55"/>
          <p:cNvSpPr/>
          <p:nvPr/>
        </p:nvSpPr>
        <p:spPr>
          <a:xfrm>
            <a:off x="6179887" y="4087254"/>
            <a:ext cx="5687399" cy="990548"/>
          </a:xfrm>
          <a:custGeom>
            <a:avLst/>
            <a:gdLst/>
            <a:ahLst/>
            <a:cxnLst/>
            <a:rect l="l" t="t" r="r" b="b"/>
            <a:pathLst>
              <a:path w="5687399" h="990548">
                <a:moveTo>
                  <a:pt x="99055" y="0"/>
                </a:moveTo>
                <a:lnTo>
                  <a:pt x="5588344" y="0"/>
                </a:lnTo>
                <a:cubicBezTo>
                  <a:pt x="5643050" y="0"/>
                  <a:pt x="5687399" y="44348"/>
                  <a:pt x="5687399" y="99055"/>
                </a:cubicBezTo>
                <a:lnTo>
                  <a:pt x="5687399" y="891494"/>
                </a:lnTo>
                <a:cubicBezTo>
                  <a:pt x="5687399" y="946200"/>
                  <a:pt x="5643050" y="990548"/>
                  <a:pt x="5588344" y="990548"/>
                </a:cubicBezTo>
                <a:lnTo>
                  <a:pt x="99055" y="990548"/>
                </a:lnTo>
                <a:cubicBezTo>
                  <a:pt x="44348" y="990548"/>
                  <a:pt x="0" y="946200"/>
                  <a:pt x="0" y="891494"/>
                </a:cubicBezTo>
                <a:lnTo>
                  <a:pt x="0" y="99055"/>
                </a:lnTo>
                <a:cubicBezTo>
                  <a:pt x="0" y="44348"/>
                  <a:pt x="44348" y="0"/>
                  <a:pt x="990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6"/>
          <p:cNvSpPr/>
          <p:nvPr/>
        </p:nvSpPr>
        <p:spPr>
          <a:xfrm>
            <a:off x="6311960" y="4219327"/>
            <a:ext cx="5497544" cy="231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Benefits of 3-Channel Approach</a:t>
            </a:r>
            <a:endParaRPr lang="en-US" sz="1600" dirty="0"/>
          </a:p>
        </p:txBody>
      </p:sp>
      <p:sp>
        <p:nvSpPr>
          <p:cNvPr id="61" name="Shape 57"/>
          <p:cNvSpPr/>
          <p:nvPr/>
        </p:nvSpPr>
        <p:spPr>
          <a:xfrm>
            <a:off x="6328470" y="4541255"/>
            <a:ext cx="115564" cy="115564"/>
          </a:xfrm>
          <a:custGeom>
            <a:avLst/>
            <a:gdLst/>
            <a:ahLst/>
            <a:cxnLst/>
            <a:rect l="l" t="t" r="r" b="b"/>
            <a:pathLst>
              <a:path w="115564" h="115564">
                <a:moveTo>
                  <a:pt x="57782" y="115564"/>
                </a:moveTo>
                <a:cubicBezTo>
                  <a:pt x="89673" y="115564"/>
                  <a:pt x="115564" y="89673"/>
                  <a:pt x="115564" y="57782"/>
                </a:cubicBezTo>
                <a:cubicBezTo>
                  <a:pt x="115564" y="25891"/>
                  <a:pt x="89673" y="0"/>
                  <a:pt x="57782" y="0"/>
                </a:cubicBezTo>
                <a:cubicBezTo>
                  <a:pt x="25891" y="0"/>
                  <a:pt x="0" y="25891"/>
                  <a:pt x="0" y="57782"/>
                </a:cubicBezTo>
                <a:cubicBezTo>
                  <a:pt x="0" y="89673"/>
                  <a:pt x="25891" y="115564"/>
                  <a:pt x="57782" y="115564"/>
                </a:cubicBezTo>
                <a:close/>
                <a:moveTo>
                  <a:pt x="76832" y="48009"/>
                </a:moveTo>
                <a:lnTo>
                  <a:pt x="58775" y="76900"/>
                </a:lnTo>
                <a:cubicBezTo>
                  <a:pt x="57827" y="78412"/>
                  <a:pt x="56202" y="79360"/>
                  <a:pt x="54419" y="79450"/>
                </a:cubicBezTo>
                <a:cubicBezTo>
                  <a:pt x="52636" y="79541"/>
                  <a:pt x="50920" y="78728"/>
                  <a:pt x="49860" y="77283"/>
                </a:cubicBezTo>
                <a:lnTo>
                  <a:pt x="39025" y="62838"/>
                </a:lnTo>
                <a:cubicBezTo>
                  <a:pt x="37220" y="60445"/>
                  <a:pt x="37716" y="57060"/>
                  <a:pt x="40109" y="55254"/>
                </a:cubicBezTo>
                <a:cubicBezTo>
                  <a:pt x="42501" y="53448"/>
                  <a:pt x="45887" y="53945"/>
                  <a:pt x="47693" y="56337"/>
                </a:cubicBezTo>
                <a:lnTo>
                  <a:pt x="53787" y="64463"/>
                </a:lnTo>
                <a:lnTo>
                  <a:pt x="67646" y="42276"/>
                </a:lnTo>
                <a:cubicBezTo>
                  <a:pt x="69226" y="39748"/>
                  <a:pt x="72566" y="38958"/>
                  <a:pt x="75117" y="40560"/>
                </a:cubicBezTo>
                <a:cubicBezTo>
                  <a:pt x="77667" y="42163"/>
                  <a:pt x="78435" y="45481"/>
                  <a:pt x="76832" y="480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58"/>
          <p:cNvSpPr/>
          <p:nvPr/>
        </p:nvSpPr>
        <p:spPr>
          <a:xfrm>
            <a:off x="6522452" y="4516491"/>
            <a:ext cx="1221676" cy="16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25% fewer parameters</a:t>
            </a:r>
            <a:endParaRPr lang="en-US" sz="1600" dirty="0"/>
          </a:p>
        </p:txBody>
      </p:sp>
      <p:sp>
        <p:nvSpPr>
          <p:cNvPr id="63" name="Shape 59"/>
          <p:cNvSpPr/>
          <p:nvPr/>
        </p:nvSpPr>
        <p:spPr>
          <a:xfrm>
            <a:off x="9088179" y="4541255"/>
            <a:ext cx="115564" cy="115564"/>
          </a:xfrm>
          <a:custGeom>
            <a:avLst/>
            <a:gdLst/>
            <a:ahLst/>
            <a:cxnLst/>
            <a:rect l="l" t="t" r="r" b="b"/>
            <a:pathLst>
              <a:path w="115564" h="115564">
                <a:moveTo>
                  <a:pt x="57782" y="115564"/>
                </a:moveTo>
                <a:cubicBezTo>
                  <a:pt x="89673" y="115564"/>
                  <a:pt x="115564" y="89673"/>
                  <a:pt x="115564" y="57782"/>
                </a:cubicBezTo>
                <a:cubicBezTo>
                  <a:pt x="115564" y="25891"/>
                  <a:pt x="89673" y="0"/>
                  <a:pt x="57782" y="0"/>
                </a:cubicBezTo>
                <a:cubicBezTo>
                  <a:pt x="25891" y="0"/>
                  <a:pt x="0" y="25891"/>
                  <a:pt x="0" y="57782"/>
                </a:cubicBezTo>
                <a:cubicBezTo>
                  <a:pt x="0" y="89673"/>
                  <a:pt x="25891" y="115564"/>
                  <a:pt x="57782" y="115564"/>
                </a:cubicBezTo>
                <a:close/>
                <a:moveTo>
                  <a:pt x="76832" y="48009"/>
                </a:moveTo>
                <a:lnTo>
                  <a:pt x="58775" y="76900"/>
                </a:lnTo>
                <a:cubicBezTo>
                  <a:pt x="57827" y="78412"/>
                  <a:pt x="56202" y="79360"/>
                  <a:pt x="54419" y="79450"/>
                </a:cubicBezTo>
                <a:cubicBezTo>
                  <a:pt x="52636" y="79541"/>
                  <a:pt x="50920" y="78728"/>
                  <a:pt x="49860" y="77283"/>
                </a:cubicBezTo>
                <a:lnTo>
                  <a:pt x="39025" y="62838"/>
                </a:lnTo>
                <a:cubicBezTo>
                  <a:pt x="37220" y="60445"/>
                  <a:pt x="37716" y="57060"/>
                  <a:pt x="40109" y="55254"/>
                </a:cubicBezTo>
                <a:cubicBezTo>
                  <a:pt x="42501" y="53448"/>
                  <a:pt x="45887" y="53945"/>
                  <a:pt x="47693" y="56337"/>
                </a:cubicBezTo>
                <a:lnTo>
                  <a:pt x="53787" y="64463"/>
                </a:lnTo>
                <a:lnTo>
                  <a:pt x="67646" y="42276"/>
                </a:lnTo>
                <a:cubicBezTo>
                  <a:pt x="69226" y="39748"/>
                  <a:pt x="72566" y="38958"/>
                  <a:pt x="75117" y="40560"/>
                </a:cubicBezTo>
                <a:cubicBezTo>
                  <a:pt x="77667" y="42163"/>
                  <a:pt x="78435" y="45481"/>
                  <a:pt x="76832" y="480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0"/>
          <p:cNvSpPr/>
          <p:nvPr/>
        </p:nvSpPr>
        <p:spPr>
          <a:xfrm>
            <a:off x="9282161" y="4516491"/>
            <a:ext cx="792439" cy="16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Faster training</a:t>
            </a:r>
            <a:endParaRPr lang="en-US" sz="1600" dirty="0"/>
          </a:p>
        </p:txBody>
      </p:sp>
      <p:sp>
        <p:nvSpPr>
          <p:cNvPr id="65" name="Shape 61"/>
          <p:cNvSpPr/>
          <p:nvPr/>
        </p:nvSpPr>
        <p:spPr>
          <a:xfrm>
            <a:off x="6328470" y="4805401"/>
            <a:ext cx="115564" cy="115564"/>
          </a:xfrm>
          <a:custGeom>
            <a:avLst/>
            <a:gdLst/>
            <a:ahLst/>
            <a:cxnLst/>
            <a:rect l="l" t="t" r="r" b="b"/>
            <a:pathLst>
              <a:path w="115564" h="115564">
                <a:moveTo>
                  <a:pt x="57782" y="115564"/>
                </a:moveTo>
                <a:cubicBezTo>
                  <a:pt x="89673" y="115564"/>
                  <a:pt x="115564" y="89673"/>
                  <a:pt x="115564" y="57782"/>
                </a:cubicBezTo>
                <a:cubicBezTo>
                  <a:pt x="115564" y="25891"/>
                  <a:pt x="89673" y="0"/>
                  <a:pt x="57782" y="0"/>
                </a:cubicBezTo>
                <a:cubicBezTo>
                  <a:pt x="25891" y="0"/>
                  <a:pt x="0" y="25891"/>
                  <a:pt x="0" y="57782"/>
                </a:cubicBezTo>
                <a:cubicBezTo>
                  <a:pt x="0" y="89673"/>
                  <a:pt x="25891" y="115564"/>
                  <a:pt x="57782" y="115564"/>
                </a:cubicBezTo>
                <a:close/>
                <a:moveTo>
                  <a:pt x="76832" y="48009"/>
                </a:moveTo>
                <a:lnTo>
                  <a:pt x="58775" y="76900"/>
                </a:lnTo>
                <a:cubicBezTo>
                  <a:pt x="57827" y="78412"/>
                  <a:pt x="56202" y="79360"/>
                  <a:pt x="54419" y="79450"/>
                </a:cubicBezTo>
                <a:cubicBezTo>
                  <a:pt x="52636" y="79541"/>
                  <a:pt x="50920" y="78728"/>
                  <a:pt x="49860" y="77283"/>
                </a:cubicBezTo>
                <a:lnTo>
                  <a:pt x="39025" y="62838"/>
                </a:lnTo>
                <a:cubicBezTo>
                  <a:pt x="37220" y="60445"/>
                  <a:pt x="37716" y="57060"/>
                  <a:pt x="40109" y="55254"/>
                </a:cubicBezTo>
                <a:cubicBezTo>
                  <a:pt x="42501" y="53448"/>
                  <a:pt x="45887" y="53945"/>
                  <a:pt x="47693" y="56337"/>
                </a:cubicBezTo>
                <a:lnTo>
                  <a:pt x="53787" y="64463"/>
                </a:lnTo>
                <a:lnTo>
                  <a:pt x="67646" y="42276"/>
                </a:lnTo>
                <a:cubicBezTo>
                  <a:pt x="69226" y="39748"/>
                  <a:pt x="72566" y="38958"/>
                  <a:pt x="75117" y="40560"/>
                </a:cubicBezTo>
                <a:cubicBezTo>
                  <a:pt x="77667" y="42163"/>
                  <a:pt x="78435" y="45481"/>
                  <a:pt x="76832" y="480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2"/>
          <p:cNvSpPr/>
          <p:nvPr/>
        </p:nvSpPr>
        <p:spPr>
          <a:xfrm>
            <a:off x="6522452" y="4780637"/>
            <a:ext cx="1172149" cy="16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Lower memory usage</a:t>
            </a:r>
            <a:endParaRPr lang="en-US" sz="1600" dirty="0"/>
          </a:p>
        </p:txBody>
      </p:sp>
      <p:sp>
        <p:nvSpPr>
          <p:cNvPr id="67" name="Shape 63"/>
          <p:cNvSpPr/>
          <p:nvPr/>
        </p:nvSpPr>
        <p:spPr>
          <a:xfrm>
            <a:off x="9088179" y="4805401"/>
            <a:ext cx="115564" cy="115564"/>
          </a:xfrm>
          <a:custGeom>
            <a:avLst/>
            <a:gdLst/>
            <a:ahLst/>
            <a:cxnLst/>
            <a:rect l="l" t="t" r="r" b="b"/>
            <a:pathLst>
              <a:path w="115564" h="115564">
                <a:moveTo>
                  <a:pt x="57782" y="115564"/>
                </a:moveTo>
                <a:cubicBezTo>
                  <a:pt x="89673" y="115564"/>
                  <a:pt x="115564" y="89673"/>
                  <a:pt x="115564" y="57782"/>
                </a:cubicBezTo>
                <a:cubicBezTo>
                  <a:pt x="115564" y="25891"/>
                  <a:pt x="89673" y="0"/>
                  <a:pt x="57782" y="0"/>
                </a:cubicBezTo>
                <a:cubicBezTo>
                  <a:pt x="25891" y="0"/>
                  <a:pt x="0" y="25891"/>
                  <a:pt x="0" y="57782"/>
                </a:cubicBezTo>
                <a:cubicBezTo>
                  <a:pt x="0" y="89673"/>
                  <a:pt x="25891" y="115564"/>
                  <a:pt x="57782" y="115564"/>
                </a:cubicBezTo>
                <a:close/>
                <a:moveTo>
                  <a:pt x="76832" y="48009"/>
                </a:moveTo>
                <a:lnTo>
                  <a:pt x="58775" y="76900"/>
                </a:lnTo>
                <a:cubicBezTo>
                  <a:pt x="57827" y="78412"/>
                  <a:pt x="56202" y="79360"/>
                  <a:pt x="54419" y="79450"/>
                </a:cubicBezTo>
                <a:cubicBezTo>
                  <a:pt x="52636" y="79541"/>
                  <a:pt x="50920" y="78728"/>
                  <a:pt x="49860" y="77283"/>
                </a:cubicBezTo>
                <a:lnTo>
                  <a:pt x="39025" y="62838"/>
                </a:lnTo>
                <a:cubicBezTo>
                  <a:pt x="37220" y="60445"/>
                  <a:pt x="37716" y="57060"/>
                  <a:pt x="40109" y="55254"/>
                </a:cubicBezTo>
                <a:cubicBezTo>
                  <a:pt x="42501" y="53448"/>
                  <a:pt x="45887" y="53945"/>
                  <a:pt x="47693" y="56337"/>
                </a:cubicBezTo>
                <a:lnTo>
                  <a:pt x="53787" y="64463"/>
                </a:lnTo>
                <a:lnTo>
                  <a:pt x="67646" y="42276"/>
                </a:lnTo>
                <a:cubicBezTo>
                  <a:pt x="69226" y="39748"/>
                  <a:pt x="72566" y="38958"/>
                  <a:pt x="75117" y="40560"/>
                </a:cubicBezTo>
                <a:cubicBezTo>
                  <a:pt x="77667" y="42163"/>
                  <a:pt x="78435" y="45481"/>
                  <a:pt x="76832" y="480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4"/>
          <p:cNvSpPr/>
          <p:nvPr/>
        </p:nvSpPr>
        <p:spPr>
          <a:xfrm>
            <a:off x="9282161" y="4780637"/>
            <a:ext cx="1114367" cy="16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Maintained accuracy</a:t>
            </a:r>
            <a:endParaRPr lang="en-US" sz="16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01A584D-F016-1DEE-B610-68EB00E7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0" y="1650914"/>
            <a:ext cx="5388882" cy="111737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965FB90-CF1B-A566-E1D8-C2CB84DE4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66" y="4342218"/>
            <a:ext cx="5074054" cy="142644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9842" y="349842"/>
            <a:ext cx="419811" cy="419811"/>
          </a:xfrm>
          <a:custGeom>
            <a:avLst/>
            <a:gdLst/>
            <a:ahLst/>
            <a:cxnLst/>
            <a:rect l="l" t="t" r="r" b="b"/>
            <a:pathLst>
              <a:path w="419811" h="419811">
                <a:moveTo>
                  <a:pt x="104953" y="0"/>
                </a:moveTo>
                <a:lnTo>
                  <a:pt x="314858" y="0"/>
                </a:lnTo>
                <a:cubicBezTo>
                  <a:pt x="372822" y="0"/>
                  <a:pt x="419811" y="46989"/>
                  <a:pt x="419811" y="104953"/>
                </a:cubicBezTo>
                <a:lnTo>
                  <a:pt x="419811" y="314858"/>
                </a:lnTo>
                <a:cubicBezTo>
                  <a:pt x="419811" y="372822"/>
                  <a:pt x="372822" y="419811"/>
                  <a:pt x="314858" y="419811"/>
                </a:cubicBezTo>
                <a:lnTo>
                  <a:pt x="104953" y="419811"/>
                </a:lnTo>
                <a:cubicBezTo>
                  <a:pt x="46989" y="419811"/>
                  <a:pt x="0" y="372822"/>
                  <a:pt x="0" y="314858"/>
                </a:cubicBezTo>
                <a:lnTo>
                  <a:pt x="0" y="104953"/>
                </a:lnTo>
                <a:cubicBezTo>
                  <a:pt x="0" y="47028"/>
                  <a:pt x="47028" y="0"/>
                  <a:pt x="10495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06112" y="349842"/>
            <a:ext cx="507271" cy="419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7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4605" y="384826"/>
            <a:ext cx="5632459" cy="34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9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Augmentation &amp; Preprocessing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270703" y="1675856"/>
            <a:ext cx="5658697" cy="3323501"/>
          </a:xfrm>
          <a:custGeom>
            <a:avLst/>
            <a:gdLst/>
            <a:ahLst/>
            <a:cxnLst/>
            <a:rect l="l" t="t" r="r" b="b"/>
            <a:pathLst>
              <a:path w="5658697" h="3323501">
                <a:moveTo>
                  <a:pt x="104956" y="0"/>
                </a:moveTo>
                <a:lnTo>
                  <a:pt x="5553741" y="0"/>
                </a:lnTo>
                <a:cubicBezTo>
                  <a:pt x="5611707" y="0"/>
                  <a:pt x="5658697" y="46990"/>
                  <a:pt x="5658697" y="104956"/>
                </a:cubicBezTo>
                <a:lnTo>
                  <a:pt x="5658697" y="3218545"/>
                </a:lnTo>
                <a:cubicBezTo>
                  <a:pt x="5658697" y="3276510"/>
                  <a:pt x="5611707" y="3323501"/>
                  <a:pt x="5553741" y="3323501"/>
                </a:cubicBezTo>
                <a:lnTo>
                  <a:pt x="104956" y="3323501"/>
                </a:lnTo>
                <a:cubicBezTo>
                  <a:pt x="46990" y="3323501"/>
                  <a:pt x="0" y="3276510"/>
                  <a:pt x="0" y="3218545"/>
                </a:cubicBezTo>
                <a:lnTo>
                  <a:pt x="0" y="104956"/>
                </a:lnTo>
                <a:cubicBezTo>
                  <a:pt x="0" y="47029"/>
                  <a:pt x="47029" y="0"/>
                  <a:pt x="104956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89779" y="1084511"/>
            <a:ext cx="5457538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Preprocessing Pipeline Visualization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89779" y="1434353"/>
            <a:ext cx="5378824" cy="2169022"/>
          </a:xfrm>
          <a:custGeom>
            <a:avLst/>
            <a:gdLst/>
            <a:ahLst/>
            <a:cxnLst/>
            <a:rect l="l" t="t" r="r" b="b"/>
            <a:pathLst>
              <a:path w="5378824" h="2169022">
                <a:moveTo>
                  <a:pt x="69973" y="0"/>
                </a:moveTo>
                <a:lnTo>
                  <a:pt x="5308851" y="0"/>
                </a:lnTo>
                <a:cubicBezTo>
                  <a:pt x="5347496" y="0"/>
                  <a:pt x="5378824" y="31328"/>
                  <a:pt x="5378824" y="69973"/>
                </a:cubicBezTo>
                <a:lnTo>
                  <a:pt x="5378824" y="2099049"/>
                </a:lnTo>
                <a:cubicBezTo>
                  <a:pt x="5378824" y="2137694"/>
                  <a:pt x="5347496" y="2169022"/>
                  <a:pt x="5308851" y="2169022"/>
                </a:cubicBezTo>
                <a:lnTo>
                  <a:pt x="69973" y="2169022"/>
                </a:lnTo>
                <a:cubicBezTo>
                  <a:pt x="31328" y="2169022"/>
                  <a:pt x="0" y="2137694"/>
                  <a:pt x="0" y="2099049"/>
                </a:cubicBezTo>
                <a:lnTo>
                  <a:pt x="0" y="69973"/>
                </a:lnTo>
                <a:cubicBezTo>
                  <a:pt x="0" y="31328"/>
                  <a:pt x="31328" y="0"/>
                  <a:pt x="69973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89779" y="3708327"/>
            <a:ext cx="1749211" cy="419811"/>
          </a:xfrm>
          <a:custGeom>
            <a:avLst/>
            <a:gdLst/>
            <a:ahLst/>
            <a:cxnLst/>
            <a:rect l="l" t="t" r="r" b="b"/>
            <a:pathLst>
              <a:path w="1749211" h="419811">
                <a:moveTo>
                  <a:pt x="69970" y="0"/>
                </a:moveTo>
                <a:lnTo>
                  <a:pt x="1679241" y="0"/>
                </a:lnTo>
                <a:cubicBezTo>
                  <a:pt x="1717884" y="0"/>
                  <a:pt x="1749211" y="31327"/>
                  <a:pt x="1749211" y="69970"/>
                </a:cubicBezTo>
                <a:lnTo>
                  <a:pt x="1749211" y="349841"/>
                </a:lnTo>
                <a:cubicBezTo>
                  <a:pt x="1749211" y="388484"/>
                  <a:pt x="1717884" y="419811"/>
                  <a:pt x="1679241" y="419811"/>
                </a:cubicBezTo>
                <a:lnTo>
                  <a:pt x="69970" y="419811"/>
                </a:lnTo>
                <a:cubicBezTo>
                  <a:pt x="31327" y="419811"/>
                  <a:pt x="0" y="388484"/>
                  <a:pt x="0" y="349841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33509" y="3778296"/>
            <a:ext cx="1661750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Cropping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3509" y="3918121"/>
            <a:ext cx="1661750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Remove background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305679" y="3708327"/>
            <a:ext cx="1749211" cy="419811"/>
          </a:xfrm>
          <a:custGeom>
            <a:avLst/>
            <a:gdLst/>
            <a:ahLst/>
            <a:cxnLst/>
            <a:rect l="l" t="t" r="r" b="b"/>
            <a:pathLst>
              <a:path w="1749211" h="419811">
                <a:moveTo>
                  <a:pt x="69970" y="0"/>
                </a:moveTo>
                <a:lnTo>
                  <a:pt x="1679241" y="0"/>
                </a:lnTo>
                <a:cubicBezTo>
                  <a:pt x="1717884" y="0"/>
                  <a:pt x="1749211" y="31327"/>
                  <a:pt x="1749211" y="69970"/>
                </a:cubicBezTo>
                <a:lnTo>
                  <a:pt x="1749211" y="349841"/>
                </a:lnTo>
                <a:cubicBezTo>
                  <a:pt x="1749211" y="388484"/>
                  <a:pt x="1717884" y="419811"/>
                  <a:pt x="1679241" y="419811"/>
                </a:cubicBezTo>
                <a:lnTo>
                  <a:pt x="69970" y="419811"/>
                </a:lnTo>
                <a:cubicBezTo>
                  <a:pt x="31327" y="419811"/>
                  <a:pt x="0" y="388484"/>
                  <a:pt x="0" y="349841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349409" y="3778296"/>
            <a:ext cx="1661750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Resizing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349409" y="3918121"/>
            <a:ext cx="1661750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128 × 128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121578" y="3708327"/>
            <a:ext cx="1749211" cy="419811"/>
          </a:xfrm>
          <a:custGeom>
            <a:avLst/>
            <a:gdLst/>
            <a:ahLst/>
            <a:cxnLst/>
            <a:rect l="l" t="t" r="r" b="b"/>
            <a:pathLst>
              <a:path w="1749211" h="419811">
                <a:moveTo>
                  <a:pt x="69970" y="0"/>
                </a:moveTo>
                <a:lnTo>
                  <a:pt x="1679241" y="0"/>
                </a:lnTo>
                <a:cubicBezTo>
                  <a:pt x="1717884" y="0"/>
                  <a:pt x="1749211" y="31327"/>
                  <a:pt x="1749211" y="69970"/>
                </a:cubicBezTo>
                <a:lnTo>
                  <a:pt x="1749211" y="349841"/>
                </a:lnTo>
                <a:cubicBezTo>
                  <a:pt x="1749211" y="388484"/>
                  <a:pt x="1717884" y="419811"/>
                  <a:pt x="1679241" y="419811"/>
                </a:cubicBezTo>
                <a:lnTo>
                  <a:pt x="69970" y="419811"/>
                </a:lnTo>
                <a:cubicBezTo>
                  <a:pt x="31327" y="419811"/>
                  <a:pt x="0" y="388484"/>
                  <a:pt x="0" y="349841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4165308" y="3778296"/>
            <a:ext cx="1661750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Combined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165308" y="3918121"/>
            <a:ext cx="1661750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Average fusion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49842" y="4407798"/>
            <a:ext cx="5658697" cy="2099053"/>
          </a:xfrm>
          <a:custGeom>
            <a:avLst/>
            <a:gdLst/>
            <a:ahLst/>
            <a:cxnLst/>
            <a:rect l="l" t="t" r="r" b="b"/>
            <a:pathLst>
              <a:path w="5658697" h="2099053">
                <a:moveTo>
                  <a:pt x="104953" y="0"/>
                </a:moveTo>
                <a:lnTo>
                  <a:pt x="5553745" y="0"/>
                </a:lnTo>
                <a:cubicBezTo>
                  <a:pt x="5611708" y="0"/>
                  <a:pt x="5658697" y="46989"/>
                  <a:pt x="5658697" y="104953"/>
                </a:cubicBezTo>
                <a:lnTo>
                  <a:pt x="5658697" y="1994100"/>
                </a:lnTo>
                <a:cubicBezTo>
                  <a:pt x="5658697" y="2052064"/>
                  <a:pt x="5611708" y="2099053"/>
                  <a:pt x="5553745" y="2099053"/>
                </a:cubicBezTo>
                <a:lnTo>
                  <a:pt x="104953" y="2099053"/>
                </a:lnTo>
                <a:cubicBezTo>
                  <a:pt x="46989" y="2099053"/>
                  <a:pt x="0" y="2052064"/>
                  <a:pt x="0" y="1994100"/>
                </a:cubicBezTo>
                <a:lnTo>
                  <a:pt x="0" y="104953"/>
                </a:lnTo>
                <a:cubicBezTo>
                  <a:pt x="0" y="47028"/>
                  <a:pt x="47028" y="0"/>
                  <a:pt x="104953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89779" y="4547735"/>
            <a:ext cx="5457538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Preprocessing Benefits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89779" y="4897577"/>
            <a:ext cx="5378824" cy="314858"/>
          </a:xfrm>
          <a:custGeom>
            <a:avLst/>
            <a:gdLst/>
            <a:ahLst/>
            <a:cxnLst/>
            <a:rect l="l" t="t" r="r" b="b"/>
            <a:pathLst>
              <a:path w="5378824" h="314858">
                <a:moveTo>
                  <a:pt x="69968" y="0"/>
                </a:moveTo>
                <a:lnTo>
                  <a:pt x="5308856" y="0"/>
                </a:lnTo>
                <a:cubicBezTo>
                  <a:pt x="5347498" y="0"/>
                  <a:pt x="5378824" y="31326"/>
                  <a:pt x="5378824" y="69968"/>
                </a:cubicBezTo>
                <a:lnTo>
                  <a:pt x="5378824" y="244890"/>
                </a:lnTo>
                <a:cubicBezTo>
                  <a:pt x="5378824" y="283532"/>
                  <a:pt x="5347498" y="314858"/>
                  <a:pt x="5308856" y="314858"/>
                </a:cubicBezTo>
                <a:lnTo>
                  <a:pt x="69968" y="314858"/>
                </a:lnTo>
                <a:cubicBezTo>
                  <a:pt x="31351" y="314858"/>
                  <a:pt x="0" y="283506"/>
                  <a:pt x="0" y="244890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577240" y="5002530"/>
            <a:ext cx="122445" cy="122445"/>
          </a:xfrm>
          <a:custGeom>
            <a:avLst/>
            <a:gdLst/>
            <a:ahLst/>
            <a:cxnLst/>
            <a:rect l="l" t="t" r="r" b="b"/>
            <a:pathLst>
              <a:path w="122445" h="122445">
                <a:moveTo>
                  <a:pt x="61222" y="122445"/>
                </a:moveTo>
                <a:cubicBezTo>
                  <a:pt x="95012" y="122445"/>
                  <a:pt x="122445" y="95012"/>
                  <a:pt x="122445" y="61222"/>
                </a:cubicBezTo>
                <a:cubicBezTo>
                  <a:pt x="122445" y="27433"/>
                  <a:pt x="95012" y="0"/>
                  <a:pt x="61222" y="0"/>
                </a:cubicBezTo>
                <a:cubicBezTo>
                  <a:pt x="27433" y="0"/>
                  <a:pt x="0" y="27433"/>
                  <a:pt x="0" y="61222"/>
                </a:cubicBezTo>
                <a:cubicBezTo>
                  <a:pt x="0" y="95012"/>
                  <a:pt x="27433" y="122445"/>
                  <a:pt x="61222" y="122445"/>
                </a:cubicBezTo>
                <a:close/>
                <a:moveTo>
                  <a:pt x="81407" y="50867"/>
                </a:moveTo>
                <a:lnTo>
                  <a:pt x="62275" y="81478"/>
                </a:lnTo>
                <a:cubicBezTo>
                  <a:pt x="61270" y="83081"/>
                  <a:pt x="59548" y="84085"/>
                  <a:pt x="57659" y="84181"/>
                </a:cubicBezTo>
                <a:cubicBezTo>
                  <a:pt x="55770" y="84276"/>
                  <a:pt x="53952" y="83415"/>
                  <a:pt x="52828" y="81885"/>
                </a:cubicBezTo>
                <a:lnTo>
                  <a:pt x="41349" y="66579"/>
                </a:lnTo>
                <a:cubicBezTo>
                  <a:pt x="39436" y="64044"/>
                  <a:pt x="39962" y="60457"/>
                  <a:pt x="42497" y="58544"/>
                </a:cubicBezTo>
                <a:cubicBezTo>
                  <a:pt x="45032" y="56631"/>
                  <a:pt x="48619" y="57157"/>
                  <a:pt x="50532" y="59692"/>
                </a:cubicBezTo>
                <a:lnTo>
                  <a:pt x="56989" y="68301"/>
                </a:lnTo>
                <a:lnTo>
                  <a:pt x="71673" y="44793"/>
                </a:lnTo>
                <a:cubicBezTo>
                  <a:pt x="73347" y="42114"/>
                  <a:pt x="76887" y="41277"/>
                  <a:pt x="79589" y="42975"/>
                </a:cubicBezTo>
                <a:cubicBezTo>
                  <a:pt x="82291" y="44673"/>
                  <a:pt x="83105" y="48189"/>
                  <a:pt x="81407" y="50891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782772" y="4967545"/>
            <a:ext cx="258883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Standardization:</a:t>
            </a:r>
            <a:r>
              <a:rPr lang="en-US" sz="96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Consistent input dimensions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89779" y="5282403"/>
            <a:ext cx="5378824" cy="314858"/>
          </a:xfrm>
          <a:custGeom>
            <a:avLst/>
            <a:gdLst/>
            <a:ahLst/>
            <a:cxnLst/>
            <a:rect l="l" t="t" r="r" b="b"/>
            <a:pathLst>
              <a:path w="5378824" h="314858">
                <a:moveTo>
                  <a:pt x="69968" y="0"/>
                </a:moveTo>
                <a:lnTo>
                  <a:pt x="5308856" y="0"/>
                </a:lnTo>
                <a:cubicBezTo>
                  <a:pt x="5347498" y="0"/>
                  <a:pt x="5378824" y="31326"/>
                  <a:pt x="5378824" y="69968"/>
                </a:cubicBezTo>
                <a:lnTo>
                  <a:pt x="5378824" y="244890"/>
                </a:lnTo>
                <a:cubicBezTo>
                  <a:pt x="5378824" y="283532"/>
                  <a:pt x="5347498" y="314858"/>
                  <a:pt x="5308856" y="314858"/>
                </a:cubicBezTo>
                <a:lnTo>
                  <a:pt x="69968" y="314858"/>
                </a:lnTo>
                <a:cubicBezTo>
                  <a:pt x="31351" y="314858"/>
                  <a:pt x="0" y="283506"/>
                  <a:pt x="0" y="244890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577240" y="5387356"/>
            <a:ext cx="122445" cy="122445"/>
          </a:xfrm>
          <a:custGeom>
            <a:avLst/>
            <a:gdLst/>
            <a:ahLst/>
            <a:cxnLst/>
            <a:rect l="l" t="t" r="r" b="b"/>
            <a:pathLst>
              <a:path w="122445" h="122445">
                <a:moveTo>
                  <a:pt x="61222" y="122445"/>
                </a:moveTo>
                <a:cubicBezTo>
                  <a:pt x="95012" y="122445"/>
                  <a:pt x="122445" y="95012"/>
                  <a:pt x="122445" y="61222"/>
                </a:cubicBezTo>
                <a:cubicBezTo>
                  <a:pt x="122445" y="27433"/>
                  <a:pt x="95012" y="0"/>
                  <a:pt x="61222" y="0"/>
                </a:cubicBezTo>
                <a:cubicBezTo>
                  <a:pt x="27433" y="0"/>
                  <a:pt x="0" y="27433"/>
                  <a:pt x="0" y="61222"/>
                </a:cubicBezTo>
                <a:cubicBezTo>
                  <a:pt x="0" y="95012"/>
                  <a:pt x="27433" y="122445"/>
                  <a:pt x="61222" y="122445"/>
                </a:cubicBezTo>
                <a:close/>
                <a:moveTo>
                  <a:pt x="81407" y="50867"/>
                </a:moveTo>
                <a:lnTo>
                  <a:pt x="62275" y="81478"/>
                </a:lnTo>
                <a:cubicBezTo>
                  <a:pt x="61270" y="83081"/>
                  <a:pt x="59548" y="84085"/>
                  <a:pt x="57659" y="84181"/>
                </a:cubicBezTo>
                <a:cubicBezTo>
                  <a:pt x="55770" y="84276"/>
                  <a:pt x="53952" y="83415"/>
                  <a:pt x="52828" y="81885"/>
                </a:cubicBezTo>
                <a:lnTo>
                  <a:pt x="41349" y="66579"/>
                </a:lnTo>
                <a:cubicBezTo>
                  <a:pt x="39436" y="64044"/>
                  <a:pt x="39962" y="60457"/>
                  <a:pt x="42497" y="58544"/>
                </a:cubicBezTo>
                <a:cubicBezTo>
                  <a:pt x="45032" y="56631"/>
                  <a:pt x="48619" y="57157"/>
                  <a:pt x="50532" y="59692"/>
                </a:cubicBezTo>
                <a:lnTo>
                  <a:pt x="56989" y="68301"/>
                </a:lnTo>
                <a:lnTo>
                  <a:pt x="71673" y="44793"/>
                </a:lnTo>
                <a:cubicBezTo>
                  <a:pt x="73347" y="42114"/>
                  <a:pt x="76887" y="41277"/>
                  <a:pt x="79589" y="42975"/>
                </a:cubicBezTo>
                <a:cubicBezTo>
                  <a:pt x="82291" y="44673"/>
                  <a:pt x="83105" y="48189"/>
                  <a:pt x="81407" y="50891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782772" y="5352372"/>
            <a:ext cx="2265228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Efficiency:</a:t>
            </a:r>
            <a:r>
              <a:rPr lang="en-US" sz="96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Reduced computational load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89779" y="5667230"/>
            <a:ext cx="5378824" cy="314858"/>
          </a:xfrm>
          <a:custGeom>
            <a:avLst/>
            <a:gdLst/>
            <a:ahLst/>
            <a:cxnLst/>
            <a:rect l="l" t="t" r="r" b="b"/>
            <a:pathLst>
              <a:path w="5378824" h="314858">
                <a:moveTo>
                  <a:pt x="69968" y="0"/>
                </a:moveTo>
                <a:lnTo>
                  <a:pt x="5308856" y="0"/>
                </a:lnTo>
                <a:cubicBezTo>
                  <a:pt x="5347498" y="0"/>
                  <a:pt x="5378824" y="31326"/>
                  <a:pt x="5378824" y="69968"/>
                </a:cubicBezTo>
                <a:lnTo>
                  <a:pt x="5378824" y="244890"/>
                </a:lnTo>
                <a:cubicBezTo>
                  <a:pt x="5378824" y="283532"/>
                  <a:pt x="5347498" y="314858"/>
                  <a:pt x="5308856" y="314858"/>
                </a:cubicBezTo>
                <a:lnTo>
                  <a:pt x="69968" y="314858"/>
                </a:lnTo>
                <a:cubicBezTo>
                  <a:pt x="31351" y="314858"/>
                  <a:pt x="0" y="283506"/>
                  <a:pt x="0" y="244890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577240" y="5772182"/>
            <a:ext cx="122445" cy="122445"/>
          </a:xfrm>
          <a:custGeom>
            <a:avLst/>
            <a:gdLst/>
            <a:ahLst/>
            <a:cxnLst/>
            <a:rect l="l" t="t" r="r" b="b"/>
            <a:pathLst>
              <a:path w="122445" h="122445">
                <a:moveTo>
                  <a:pt x="61222" y="122445"/>
                </a:moveTo>
                <a:cubicBezTo>
                  <a:pt x="95012" y="122445"/>
                  <a:pt x="122445" y="95012"/>
                  <a:pt x="122445" y="61222"/>
                </a:cubicBezTo>
                <a:cubicBezTo>
                  <a:pt x="122445" y="27433"/>
                  <a:pt x="95012" y="0"/>
                  <a:pt x="61222" y="0"/>
                </a:cubicBezTo>
                <a:cubicBezTo>
                  <a:pt x="27433" y="0"/>
                  <a:pt x="0" y="27433"/>
                  <a:pt x="0" y="61222"/>
                </a:cubicBezTo>
                <a:cubicBezTo>
                  <a:pt x="0" y="95012"/>
                  <a:pt x="27433" y="122445"/>
                  <a:pt x="61222" y="122445"/>
                </a:cubicBezTo>
                <a:close/>
                <a:moveTo>
                  <a:pt x="81407" y="50867"/>
                </a:moveTo>
                <a:lnTo>
                  <a:pt x="62275" y="81478"/>
                </a:lnTo>
                <a:cubicBezTo>
                  <a:pt x="61270" y="83081"/>
                  <a:pt x="59548" y="84085"/>
                  <a:pt x="57659" y="84181"/>
                </a:cubicBezTo>
                <a:cubicBezTo>
                  <a:pt x="55770" y="84276"/>
                  <a:pt x="53952" y="83415"/>
                  <a:pt x="52828" y="81885"/>
                </a:cubicBezTo>
                <a:lnTo>
                  <a:pt x="41349" y="66579"/>
                </a:lnTo>
                <a:cubicBezTo>
                  <a:pt x="39436" y="64044"/>
                  <a:pt x="39962" y="60457"/>
                  <a:pt x="42497" y="58544"/>
                </a:cubicBezTo>
                <a:cubicBezTo>
                  <a:pt x="45032" y="56631"/>
                  <a:pt x="48619" y="57157"/>
                  <a:pt x="50532" y="59692"/>
                </a:cubicBezTo>
                <a:lnTo>
                  <a:pt x="56989" y="68301"/>
                </a:lnTo>
                <a:lnTo>
                  <a:pt x="71673" y="44793"/>
                </a:lnTo>
                <a:cubicBezTo>
                  <a:pt x="73347" y="42114"/>
                  <a:pt x="76887" y="41277"/>
                  <a:pt x="79589" y="42975"/>
                </a:cubicBezTo>
                <a:cubicBezTo>
                  <a:pt x="82291" y="44673"/>
                  <a:pt x="83105" y="48189"/>
                  <a:pt x="81407" y="50891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782772" y="5737198"/>
            <a:ext cx="192413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Focus:</a:t>
            </a:r>
            <a:r>
              <a:rPr lang="en-US" sz="96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Remove irrelevant regions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489779" y="6052056"/>
            <a:ext cx="5378824" cy="314858"/>
          </a:xfrm>
          <a:custGeom>
            <a:avLst/>
            <a:gdLst/>
            <a:ahLst/>
            <a:cxnLst/>
            <a:rect l="l" t="t" r="r" b="b"/>
            <a:pathLst>
              <a:path w="5378824" h="314858">
                <a:moveTo>
                  <a:pt x="69968" y="0"/>
                </a:moveTo>
                <a:lnTo>
                  <a:pt x="5308856" y="0"/>
                </a:lnTo>
                <a:cubicBezTo>
                  <a:pt x="5347498" y="0"/>
                  <a:pt x="5378824" y="31326"/>
                  <a:pt x="5378824" y="69968"/>
                </a:cubicBezTo>
                <a:lnTo>
                  <a:pt x="5378824" y="244890"/>
                </a:lnTo>
                <a:cubicBezTo>
                  <a:pt x="5378824" y="283532"/>
                  <a:pt x="5347498" y="314858"/>
                  <a:pt x="5308856" y="314858"/>
                </a:cubicBezTo>
                <a:lnTo>
                  <a:pt x="69968" y="314858"/>
                </a:lnTo>
                <a:cubicBezTo>
                  <a:pt x="31351" y="314858"/>
                  <a:pt x="0" y="283506"/>
                  <a:pt x="0" y="244890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7"/>
          <p:cNvSpPr/>
          <p:nvPr/>
        </p:nvSpPr>
        <p:spPr>
          <a:xfrm>
            <a:off x="577240" y="6157009"/>
            <a:ext cx="122445" cy="122445"/>
          </a:xfrm>
          <a:custGeom>
            <a:avLst/>
            <a:gdLst/>
            <a:ahLst/>
            <a:cxnLst/>
            <a:rect l="l" t="t" r="r" b="b"/>
            <a:pathLst>
              <a:path w="122445" h="122445">
                <a:moveTo>
                  <a:pt x="61222" y="122445"/>
                </a:moveTo>
                <a:cubicBezTo>
                  <a:pt x="95012" y="122445"/>
                  <a:pt x="122445" y="95012"/>
                  <a:pt x="122445" y="61222"/>
                </a:cubicBezTo>
                <a:cubicBezTo>
                  <a:pt x="122445" y="27433"/>
                  <a:pt x="95012" y="0"/>
                  <a:pt x="61222" y="0"/>
                </a:cubicBezTo>
                <a:cubicBezTo>
                  <a:pt x="27433" y="0"/>
                  <a:pt x="0" y="27433"/>
                  <a:pt x="0" y="61222"/>
                </a:cubicBezTo>
                <a:cubicBezTo>
                  <a:pt x="0" y="95012"/>
                  <a:pt x="27433" y="122445"/>
                  <a:pt x="61222" y="122445"/>
                </a:cubicBezTo>
                <a:close/>
                <a:moveTo>
                  <a:pt x="81407" y="50867"/>
                </a:moveTo>
                <a:lnTo>
                  <a:pt x="62275" y="81478"/>
                </a:lnTo>
                <a:cubicBezTo>
                  <a:pt x="61270" y="83081"/>
                  <a:pt x="59548" y="84085"/>
                  <a:pt x="57659" y="84181"/>
                </a:cubicBezTo>
                <a:cubicBezTo>
                  <a:pt x="55770" y="84276"/>
                  <a:pt x="53952" y="83415"/>
                  <a:pt x="52828" y="81885"/>
                </a:cubicBezTo>
                <a:lnTo>
                  <a:pt x="41349" y="66579"/>
                </a:lnTo>
                <a:cubicBezTo>
                  <a:pt x="39436" y="64044"/>
                  <a:pt x="39962" y="60457"/>
                  <a:pt x="42497" y="58544"/>
                </a:cubicBezTo>
                <a:cubicBezTo>
                  <a:pt x="45032" y="56631"/>
                  <a:pt x="48619" y="57157"/>
                  <a:pt x="50532" y="59692"/>
                </a:cubicBezTo>
                <a:lnTo>
                  <a:pt x="56989" y="68301"/>
                </a:lnTo>
                <a:lnTo>
                  <a:pt x="71673" y="44793"/>
                </a:lnTo>
                <a:cubicBezTo>
                  <a:pt x="73347" y="42114"/>
                  <a:pt x="76887" y="41277"/>
                  <a:pt x="79589" y="42975"/>
                </a:cubicBezTo>
                <a:cubicBezTo>
                  <a:pt x="82291" y="44673"/>
                  <a:pt x="83105" y="48189"/>
                  <a:pt x="81407" y="50891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782772" y="6122025"/>
            <a:ext cx="2282720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Normalization:</a:t>
            </a:r>
            <a:r>
              <a:rPr lang="en-US" sz="96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Stable training dynamics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6182477" y="944574"/>
            <a:ext cx="5658697" cy="3306009"/>
          </a:xfrm>
          <a:custGeom>
            <a:avLst/>
            <a:gdLst/>
            <a:ahLst/>
            <a:cxnLst/>
            <a:rect l="l" t="t" r="r" b="b"/>
            <a:pathLst>
              <a:path w="5658697" h="3306009">
                <a:moveTo>
                  <a:pt x="104966" y="0"/>
                </a:moveTo>
                <a:lnTo>
                  <a:pt x="5553732" y="0"/>
                </a:lnTo>
                <a:cubicBezTo>
                  <a:pt x="5611702" y="0"/>
                  <a:pt x="5658697" y="46995"/>
                  <a:pt x="5658697" y="104966"/>
                </a:cubicBezTo>
                <a:lnTo>
                  <a:pt x="5658697" y="3201043"/>
                </a:lnTo>
                <a:cubicBezTo>
                  <a:pt x="5658697" y="3259014"/>
                  <a:pt x="5611702" y="3306009"/>
                  <a:pt x="5553732" y="3306009"/>
                </a:cubicBezTo>
                <a:lnTo>
                  <a:pt x="104966" y="3306009"/>
                </a:lnTo>
                <a:cubicBezTo>
                  <a:pt x="46995" y="3306009"/>
                  <a:pt x="0" y="3259014"/>
                  <a:pt x="0" y="3201043"/>
                </a:cubicBezTo>
                <a:lnTo>
                  <a:pt x="0" y="104966"/>
                </a:lnTo>
                <a:cubicBezTo>
                  <a:pt x="0" y="47034"/>
                  <a:pt x="47034" y="0"/>
                  <a:pt x="104966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6322414" y="1084511"/>
            <a:ext cx="5457538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Augmented Training Samples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6322414" y="1434353"/>
            <a:ext cx="5378824" cy="2169022"/>
          </a:xfrm>
          <a:custGeom>
            <a:avLst/>
            <a:gdLst/>
            <a:ahLst/>
            <a:cxnLst/>
            <a:rect l="l" t="t" r="r" b="b"/>
            <a:pathLst>
              <a:path w="5378824" h="2169022">
                <a:moveTo>
                  <a:pt x="69973" y="0"/>
                </a:moveTo>
                <a:lnTo>
                  <a:pt x="5308851" y="0"/>
                </a:lnTo>
                <a:cubicBezTo>
                  <a:pt x="5347496" y="0"/>
                  <a:pt x="5378824" y="31328"/>
                  <a:pt x="5378824" y="69973"/>
                </a:cubicBezTo>
                <a:lnTo>
                  <a:pt x="5378824" y="2099049"/>
                </a:lnTo>
                <a:cubicBezTo>
                  <a:pt x="5378824" y="2137694"/>
                  <a:pt x="5347496" y="2169022"/>
                  <a:pt x="5308851" y="2169022"/>
                </a:cubicBezTo>
                <a:lnTo>
                  <a:pt x="69973" y="2169022"/>
                </a:lnTo>
                <a:cubicBezTo>
                  <a:pt x="31328" y="2169022"/>
                  <a:pt x="0" y="2137694"/>
                  <a:pt x="0" y="2099049"/>
                </a:cubicBezTo>
                <a:lnTo>
                  <a:pt x="0" y="69973"/>
                </a:lnTo>
                <a:cubicBezTo>
                  <a:pt x="0" y="31328"/>
                  <a:pt x="31328" y="0"/>
                  <a:pt x="69973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2"/>
          <p:cNvSpPr/>
          <p:nvPr/>
        </p:nvSpPr>
        <p:spPr>
          <a:xfrm>
            <a:off x="6325912" y="3711826"/>
            <a:ext cx="5368328" cy="391823"/>
          </a:xfrm>
          <a:custGeom>
            <a:avLst/>
            <a:gdLst/>
            <a:ahLst/>
            <a:cxnLst/>
            <a:rect l="l" t="t" r="r" b="b"/>
            <a:pathLst>
              <a:path w="5368328" h="391823">
                <a:moveTo>
                  <a:pt x="69968" y="0"/>
                </a:moveTo>
                <a:lnTo>
                  <a:pt x="5298360" y="0"/>
                </a:lnTo>
                <a:cubicBezTo>
                  <a:pt x="5337003" y="0"/>
                  <a:pt x="5368328" y="31326"/>
                  <a:pt x="5368328" y="69968"/>
                </a:cubicBezTo>
                <a:lnTo>
                  <a:pt x="5368328" y="321855"/>
                </a:lnTo>
                <a:cubicBezTo>
                  <a:pt x="5368328" y="360498"/>
                  <a:pt x="5337003" y="391823"/>
                  <a:pt x="5298360" y="391823"/>
                </a:cubicBezTo>
                <a:lnTo>
                  <a:pt x="69968" y="391823"/>
                </a:lnTo>
                <a:cubicBezTo>
                  <a:pt x="31352" y="391823"/>
                  <a:pt x="0" y="360472"/>
                  <a:pt x="0" y="321855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FEFCE8"/>
          </a:solidFill>
          <a:ln w="10160">
            <a:solidFill>
              <a:srgbClr val="FFF0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3"/>
          <p:cNvSpPr/>
          <p:nvPr/>
        </p:nvSpPr>
        <p:spPr>
          <a:xfrm>
            <a:off x="7718065" y="3834274"/>
            <a:ext cx="2586427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4" b="1" dirty="0">
                <a:solidFill>
                  <a:srgbClr val="894B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samples × 5 slices = 25 training examples</a:t>
            </a:r>
            <a:endParaRPr lang="en-US" sz="1600" dirty="0"/>
          </a:p>
        </p:txBody>
      </p:sp>
      <p:sp>
        <p:nvSpPr>
          <p:cNvPr id="38" name="Shape 34"/>
          <p:cNvSpPr/>
          <p:nvPr/>
        </p:nvSpPr>
        <p:spPr>
          <a:xfrm>
            <a:off x="6182477" y="4387026"/>
            <a:ext cx="5658697" cy="1714227"/>
          </a:xfrm>
          <a:custGeom>
            <a:avLst/>
            <a:gdLst/>
            <a:ahLst/>
            <a:cxnLst/>
            <a:rect l="l" t="t" r="r" b="b"/>
            <a:pathLst>
              <a:path w="5658697" h="1714227">
                <a:moveTo>
                  <a:pt x="104945" y="0"/>
                </a:moveTo>
                <a:lnTo>
                  <a:pt x="5553752" y="0"/>
                </a:lnTo>
                <a:cubicBezTo>
                  <a:pt x="5611712" y="0"/>
                  <a:pt x="5658697" y="46985"/>
                  <a:pt x="5658697" y="104945"/>
                </a:cubicBezTo>
                <a:lnTo>
                  <a:pt x="5658697" y="1609282"/>
                </a:lnTo>
                <a:cubicBezTo>
                  <a:pt x="5658697" y="1667241"/>
                  <a:pt x="5611712" y="1714227"/>
                  <a:pt x="5553752" y="1714227"/>
                </a:cubicBezTo>
                <a:lnTo>
                  <a:pt x="104945" y="1714227"/>
                </a:lnTo>
                <a:cubicBezTo>
                  <a:pt x="46985" y="1714227"/>
                  <a:pt x="0" y="1667241"/>
                  <a:pt x="0" y="1609282"/>
                </a:cubicBezTo>
                <a:lnTo>
                  <a:pt x="0" y="104945"/>
                </a:lnTo>
                <a:cubicBezTo>
                  <a:pt x="0" y="47024"/>
                  <a:pt x="47024" y="0"/>
                  <a:pt x="104945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5"/>
          <p:cNvSpPr/>
          <p:nvPr/>
        </p:nvSpPr>
        <p:spPr>
          <a:xfrm>
            <a:off x="6322414" y="4526963"/>
            <a:ext cx="5457538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Augmentation Techniques Applied</a:t>
            </a:r>
            <a:endParaRPr lang="en-US" sz="1600" dirty="0"/>
          </a:p>
        </p:txBody>
      </p:sp>
      <p:sp>
        <p:nvSpPr>
          <p:cNvPr id="40" name="Shape 36"/>
          <p:cNvSpPr/>
          <p:nvPr/>
        </p:nvSpPr>
        <p:spPr>
          <a:xfrm>
            <a:off x="6322414" y="4876805"/>
            <a:ext cx="2650055" cy="314858"/>
          </a:xfrm>
          <a:custGeom>
            <a:avLst/>
            <a:gdLst/>
            <a:ahLst/>
            <a:cxnLst/>
            <a:rect l="l" t="t" r="r" b="b"/>
            <a:pathLst>
              <a:path w="2650055" h="314858">
                <a:moveTo>
                  <a:pt x="69968" y="0"/>
                </a:moveTo>
                <a:lnTo>
                  <a:pt x="2580087" y="0"/>
                </a:lnTo>
                <a:cubicBezTo>
                  <a:pt x="2618729" y="0"/>
                  <a:pt x="2650055" y="31326"/>
                  <a:pt x="2650055" y="69968"/>
                </a:cubicBezTo>
                <a:lnTo>
                  <a:pt x="2650055" y="244890"/>
                </a:lnTo>
                <a:cubicBezTo>
                  <a:pt x="2650055" y="283532"/>
                  <a:pt x="2618729" y="314858"/>
                  <a:pt x="2580087" y="314858"/>
                </a:cubicBezTo>
                <a:lnTo>
                  <a:pt x="69968" y="314858"/>
                </a:lnTo>
                <a:cubicBezTo>
                  <a:pt x="31351" y="314858"/>
                  <a:pt x="0" y="283506"/>
                  <a:pt x="0" y="244890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7"/>
          <p:cNvSpPr/>
          <p:nvPr/>
        </p:nvSpPr>
        <p:spPr>
          <a:xfrm>
            <a:off x="6409874" y="4973012"/>
            <a:ext cx="122445" cy="122445"/>
          </a:xfrm>
          <a:custGeom>
            <a:avLst/>
            <a:gdLst/>
            <a:ahLst/>
            <a:cxnLst/>
            <a:rect l="l" t="t" r="r" b="b"/>
            <a:pathLst>
              <a:path w="122445" h="122445">
                <a:moveTo>
                  <a:pt x="120197" y="97238"/>
                </a:moveTo>
                <a:lnTo>
                  <a:pt x="97238" y="120197"/>
                </a:lnTo>
                <a:cubicBezTo>
                  <a:pt x="95038" y="122397"/>
                  <a:pt x="91762" y="123043"/>
                  <a:pt x="88892" y="121847"/>
                </a:cubicBezTo>
                <a:cubicBezTo>
                  <a:pt x="86022" y="120651"/>
                  <a:pt x="84181" y="117877"/>
                  <a:pt x="84181" y="114792"/>
                </a:cubicBezTo>
                <a:lnTo>
                  <a:pt x="84181" y="99486"/>
                </a:lnTo>
                <a:lnTo>
                  <a:pt x="7653" y="99486"/>
                </a:lnTo>
                <a:cubicBezTo>
                  <a:pt x="3420" y="99486"/>
                  <a:pt x="0" y="96067"/>
                  <a:pt x="0" y="91834"/>
                </a:cubicBezTo>
                <a:cubicBezTo>
                  <a:pt x="0" y="87601"/>
                  <a:pt x="3420" y="84181"/>
                  <a:pt x="7653" y="84181"/>
                </a:cubicBezTo>
                <a:lnTo>
                  <a:pt x="84181" y="84181"/>
                </a:lnTo>
                <a:lnTo>
                  <a:pt x="84181" y="68875"/>
                </a:lnTo>
                <a:cubicBezTo>
                  <a:pt x="84181" y="65790"/>
                  <a:pt x="86046" y="62992"/>
                  <a:pt x="88916" y="61796"/>
                </a:cubicBezTo>
                <a:cubicBezTo>
                  <a:pt x="91786" y="60601"/>
                  <a:pt x="95062" y="61270"/>
                  <a:pt x="97262" y="63446"/>
                </a:cubicBezTo>
                <a:lnTo>
                  <a:pt x="120221" y="86405"/>
                </a:lnTo>
                <a:cubicBezTo>
                  <a:pt x="123210" y="89394"/>
                  <a:pt x="123210" y="94249"/>
                  <a:pt x="120221" y="97238"/>
                </a:cubicBezTo>
                <a:close/>
                <a:moveTo>
                  <a:pt x="2248" y="36016"/>
                </a:moveTo>
                <a:cubicBezTo>
                  <a:pt x="-741" y="33027"/>
                  <a:pt x="-741" y="28172"/>
                  <a:pt x="2248" y="25182"/>
                </a:cubicBezTo>
                <a:lnTo>
                  <a:pt x="25206" y="2224"/>
                </a:lnTo>
                <a:cubicBezTo>
                  <a:pt x="27407" y="24"/>
                  <a:pt x="30683" y="-622"/>
                  <a:pt x="33553" y="574"/>
                </a:cubicBezTo>
                <a:cubicBezTo>
                  <a:pt x="36423" y="1770"/>
                  <a:pt x="38264" y="4568"/>
                  <a:pt x="38264" y="7653"/>
                </a:cubicBezTo>
                <a:lnTo>
                  <a:pt x="38264" y="22958"/>
                </a:lnTo>
                <a:lnTo>
                  <a:pt x="114792" y="22958"/>
                </a:lnTo>
                <a:cubicBezTo>
                  <a:pt x="119025" y="22958"/>
                  <a:pt x="122445" y="26378"/>
                  <a:pt x="122445" y="30611"/>
                </a:cubicBezTo>
                <a:cubicBezTo>
                  <a:pt x="122445" y="34844"/>
                  <a:pt x="119025" y="38264"/>
                  <a:pt x="114792" y="38264"/>
                </a:cubicBezTo>
                <a:lnTo>
                  <a:pt x="38264" y="38264"/>
                </a:lnTo>
                <a:lnTo>
                  <a:pt x="38264" y="53570"/>
                </a:lnTo>
                <a:cubicBezTo>
                  <a:pt x="38264" y="56655"/>
                  <a:pt x="36399" y="59453"/>
                  <a:pt x="33529" y="60648"/>
                </a:cubicBezTo>
                <a:cubicBezTo>
                  <a:pt x="30659" y="61844"/>
                  <a:pt x="27383" y="61175"/>
                  <a:pt x="25182" y="58998"/>
                </a:cubicBezTo>
                <a:lnTo>
                  <a:pt x="2224" y="36040"/>
                </a:ln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38"/>
          <p:cNvSpPr/>
          <p:nvPr/>
        </p:nvSpPr>
        <p:spPr>
          <a:xfrm>
            <a:off x="6615406" y="4946774"/>
            <a:ext cx="839621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Horizontal Flip</a:t>
            </a:r>
            <a:endParaRPr lang="en-US" sz="1600" dirty="0"/>
          </a:p>
        </p:txBody>
      </p:sp>
      <p:sp>
        <p:nvSpPr>
          <p:cNvPr id="43" name="Shape 39"/>
          <p:cNvSpPr/>
          <p:nvPr/>
        </p:nvSpPr>
        <p:spPr>
          <a:xfrm>
            <a:off x="9046263" y="4876805"/>
            <a:ext cx="2650055" cy="314858"/>
          </a:xfrm>
          <a:custGeom>
            <a:avLst/>
            <a:gdLst/>
            <a:ahLst/>
            <a:cxnLst/>
            <a:rect l="l" t="t" r="r" b="b"/>
            <a:pathLst>
              <a:path w="2650055" h="314858">
                <a:moveTo>
                  <a:pt x="69968" y="0"/>
                </a:moveTo>
                <a:lnTo>
                  <a:pt x="2580087" y="0"/>
                </a:lnTo>
                <a:cubicBezTo>
                  <a:pt x="2618729" y="0"/>
                  <a:pt x="2650055" y="31326"/>
                  <a:pt x="2650055" y="69968"/>
                </a:cubicBezTo>
                <a:lnTo>
                  <a:pt x="2650055" y="244890"/>
                </a:lnTo>
                <a:cubicBezTo>
                  <a:pt x="2650055" y="283532"/>
                  <a:pt x="2618729" y="314858"/>
                  <a:pt x="2580087" y="314858"/>
                </a:cubicBezTo>
                <a:lnTo>
                  <a:pt x="69968" y="314858"/>
                </a:lnTo>
                <a:cubicBezTo>
                  <a:pt x="31351" y="314858"/>
                  <a:pt x="0" y="283506"/>
                  <a:pt x="0" y="244890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0"/>
          <p:cNvSpPr/>
          <p:nvPr/>
        </p:nvSpPr>
        <p:spPr>
          <a:xfrm>
            <a:off x="9133724" y="4973012"/>
            <a:ext cx="122445" cy="122445"/>
          </a:xfrm>
          <a:custGeom>
            <a:avLst/>
            <a:gdLst/>
            <a:ahLst/>
            <a:cxnLst/>
            <a:rect l="l" t="t" r="r" b="b"/>
            <a:pathLst>
              <a:path w="122445" h="122445">
                <a:moveTo>
                  <a:pt x="97238" y="120197"/>
                </a:moveTo>
                <a:lnTo>
                  <a:pt x="120197" y="97238"/>
                </a:lnTo>
                <a:cubicBezTo>
                  <a:pt x="122397" y="95038"/>
                  <a:pt x="123043" y="91762"/>
                  <a:pt x="121847" y="88892"/>
                </a:cubicBezTo>
                <a:cubicBezTo>
                  <a:pt x="120651" y="86022"/>
                  <a:pt x="117877" y="84181"/>
                  <a:pt x="114792" y="84181"/>
                </a:cubicBezTo>
                <a:lnTo>
                  <a:pt x="99486" y="84181"/>
                </a:lnTo>
                <a:lnTo>
                  <a:pt x="99486" y="7653"/>
                </a:lnTo>
                <a:cubicBezTo>
                  <a:pt x="99486" y="3420"/>
                  <a:pt x="96067" y="0"/>
                  <a:pt x="91834" y="0"/>
                </a:cubicBezTo>
                <a:cubicBezTo>
                  <a:pt x="87601" y="0"/>
                  <a:pt x="84181" y="3420"/>
                  <a:pt x="84181" y="7653"/>
                </a:cubicBezTo>
                <a:lnTo>
                  <a:pt x="84181" y="84181"/>
                </a:lnTo>
                <a:lnTo>
                  <a:pt x="68875" y="84181"/>
                </a:lnTo>
                <a:cubicBezTo>
                  <a:pt x="65790" y="84181"/>
                  <a:pt x="62992" y="86046"/>
                  <a:pt x="61796" y="88916"/>
                </a:cubicBezTo>
                <a:cubicBezTo>
                  <a:pt x="60601" y="91786"/>
                  <a:pt x="61270" y="95062"/>
                  <a:pt x="63446" y="97262"/>
                </a:cubicBezTo>
                <a:lnTo>
                  <a:pt x="86405" y="120221"/>
                </a:lnTo>
                <a:cubicBezTo>
                  <a:pt x="89394" y="123210"/>
                  <a:pt x="94249" y="123210"/>
                  <a:pt x="97238" y="120221"/>
                </a:cubicBezTo>
                <a:close/>
                <a:moveTo>
                  <a:pt x="36016" y="2248"/>
                </a:moveTo>
                <a:cubicBezTo>
                  <a:pt x="33027" y="-741"/>
                  <a:pt x="28172" y="-741"/>
                  <a:pt x="25182" y="2248"/>
                </a:cubicBezTo>
                <a:lnTo>
                  <a:pt x="2224" y="25206"/>
                </a:lnTo>
                <a:cubicBezTo>
                  <a:pt x="24" y="27407"/>
                  <a:pt x="-622" y="30683"/>
                  <a:pt x="574" y="33553"/>
                </a:cubicBezTo>
                <a:cubicBezTo>
                  <a:pt x="1770" y="36423"/>
                  <a:pt x="4568" y="38264"/>
                  <a:pt x="7653" y="38264"/>
                </a:cubicBezTo>
                <a:lnTo>
                  <a:pt x="22958" y="38264"/>
                </a:lnTo>
                <a:lnTo>
                  <a:pt x="22958" y="114792"/>
                </a:lnTo>
                <a:cubicBezTo>
                  <a:pt x="22958" y="119025"/>
                  <a:pt x="26378" y="122445"/>
                  <a:pt x="30611" y="122445"/>
                </a:cubicBezTo>
                <a:cubicBezTo>
                  <a:pt x="34844" y="122445"/>
                  <a:pt x="38264" y="119025"/>
                  <a:pt x="38264" y="114792"/>
                </a:cubicBezTo>
                <a:lnTo>
                  <a:pt x="38264" y="38264"/>
                </a:lnTo>
                <a:lnTo>
                  <a:pt x="53570" y="38264"/>
                </a:lnTo>
                <a:cubicBezTo>
                  <a:pt x="56655" y="38264"/>
                  <a:pt x="59453" y="36399"/>
                  <a:pt x="60648" y="33529"/>
                </a:cubicBezTo>
                <a:cubicBezTo>
                  <a:pt x="61844" y="30659"/>
                  <a:pt x="61175" y="27383"/>
                  <a:pt x="58998" y="25182"/>
                </a:cubicBezTo>
                <a:lnTo>
                  <a:pt x="36040" y="2224"/>
                </a:ln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1"/>
          <p:cNvSpPr/>
          <p:nvPr/>
        </p:nvSpPr>
        <p:spPr>
          <a:xfrm>
            <a:off x="9339256" y="4946774"/>
            <a:ext cx="699684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Vertical Flip</a:t>
            </a:r>
            <a:endParaRPr lang="en-US" sz="1600" dirty="0"/>
          </a:p>
        </p:txBody>
      </p:sp>
      <p:sp>
        <p:nvSpPr>
          <p:cNvPr id="46" name="Shape 42"/>
          <p:cNvSpPr/>
          <p:nvPr/>
        </p:nvSpPr>
        <p:spPr>
          <a:xfrm>
            <a:off x="6322414" y="5261632"/>
            <a:ext cx="2650055" cy="314858"/>
          </a:xfrm>
          <a:custGeom>
            <a:avLst/>
            <a:gdLst/>
            <a:ahLst/>
            <a:cxnLst/>
            <a:rect l="l" t="t" r="r" b="b"/>
            <a:pathLst>
              <a:path w="2650055" h="314858">
                <a:moveTo>
                  <a:pt x="69968" y="0"/>
                </a:moveTo>
                <a:lnTo>
                  <a:pt x="2580087" y="0"/>
                </a:lnTo>
                <a:cubicBezTo>
                  <a:pt x="2618729" y="0"/>
                  <a:pt x="2650055" y="31326"/>
                  <a:pt x="2650055" y="69968"/>
                </a:cubicBezTo>
                <a:lnTo>
                  <a:pt x="2650055" y="244890"/>
                </a:lnTo>
                <a:cubicBezTo>
                  <a:pt x="2650055" y="283532"/>
                  <a:pt x="2618729" y="314858"/>
                  <a:pt x="2580087" y="314858"/>
                </a:cubicBezTo>
                <a:lnTo>
                  <a:pt x="69968" y="314858"/>
                </a:lnTo>
                <a:cubicBezTo>
                  <a:pt x="31351" y="314858"/>
                  <a:pt x="0" y="283506"/>
                  <a:pt x="0" y="244890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3"/>
          <p:cNvSpPr/>
          <p:nvPr/>
        </p:nvSpPr>
        <p:spPr>
          <a:xfrm>
            <a:off x="6409874" y="5357838"/>
            <a:ext cx="122445" cy="122445"/>
          </a:xfrm>
          <a:custGeom>
            <a:avLst/>
            <a:gdLst/>
            <a:ahLst/>
            <a:cxnLst/>
            <a:rect l="l" t="t" r="r" b="b"/>
            <a:pathLst>
              <a:path w="122445" h="122445">
                <a:moveTo>
                  <a:pt x="61222" y="15306"/>
                </a:moveTo>
                <a:cubicBezTo>
                  <a:pt x="47639" y="15306"/>
                  <a:pt x="35418" y="21213"/>
                  <a:pt x="27000" y="30611"/>
                </a:cubicBezTo>
                <a:lnTo>
                  <a:pt x="38264" y="30611"/>
                </a:lnTo>
                <a:cubicBezTo>
                  <a:pt x="42497" y="30611"/>
                  <a:pt x="45917" y="34031"/>
                  <a:pt x="45917" y="38264"/>
                </a:cubicBezTo>
                <a:cubicBezTo>
                  <a:pt x="45917" y="42497"/>
                  <a:pt x="42497" y="45917"/>
                  <a:pt x="38264" y="45917"/>
                </a:cubicBezTo>
                <a:lnTo>
                  <a:pt x="7653" y="45917"/>
                </a:lnTo>
                <a:cubicBezTo>
                  <a:pt x="3420" y="45917"/>
                  <a:pt x="0" y="42497"/>
                  <a:pt x="0" y="38264"/>
                </a:cubicBezTo>
                <a:lnTo>
                  <a:pt x="0" y="7653"/>
                </a:lnTo>
                <a:cubicBezTo>
                  <a:pt x="0" y="3420"/>
                  <a:pt x="3420" y="0"/>
                  <a:pt x="7653" y="0"/>
                </a:cubicBezTo>
                <a:cubicBezTo>
                  <a:pt x="11886" y="0"/>
                  <a:pt x="15306" y="3420"/>
                  <a:pt x="15306" y="7653"/>
                </a:cubicBezTo>
                <a:lnTo>
                  <a:pt x="15306" y="20734"/>
                </a:lnTo>
                <a:cubicBezTo>
                  <a:pt x="26522" y="8035"/>
                  <a:pt x="42927" y="0"/>
                  <a:pt x="61222" y="0"/>
                </a:cubicBezTo>
                <a:cubicBezTo>
                  <a:pt x="95038" y="0"/>
                  <a:pt x="122445" y="27407"/>
                  <a:pt x="122445" y="61222"/>
                </a:cubicBezTo>
                <a:cubicBezTo>
                  <a:pt x="122445" y="95038"/>
                  <a:pt x="95038" y="122445"/>
                  <a:pt x="61222" y="122445"/>
                </a:cubicBezTo>
                <a:cubicBezTo>
                  <a:pt x="40416" y="122445"/>
                  <a:pt x="22026" y="112066"/>
                  <a:pt x="10977" y="96210"/>
                </a:cubicBezTo>
                <a:cubicBezTo>
                  <a:pt x="8562" y="92742"/>
                  <a:pt x="9399" y="87983"/>
                  <a:pt x="12866" y="85544"/>
                </a:cubicBezTo>
                <a:cubicBezTo>
                  <a:pt x="16334" y="83105"/>
                  <a:pt x="21093" y="83966"/>
                  <a:pt x="23532" y="87433"/>
                </a:cubicBezTo>
                <a:cubicBezTo>
                  <a:pt x="31855" y="99343"/>
                  <a:pt x="45630" y="107115"/>
                  <a:pt x="61222" y="107115"/>
                </a:cubicBezTo>
                <a:cubicBezTo>
                  <a:pt x="86572" y="107115"/>
                  <a:pt x="107139" y="86548"/>
                  <a:pt x="107139" y="61198"/>
                </a:cubicBezTo>
                <a:cubicBezTo>
                  <a:pt x="107139" y="35849"/>
                  <a:pt x="86572" y="15306"/>
                  <a:pt x="61222" y="15306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4"/>
          <p:cNvSpPr/>
          <p:nvPr/>
        </p:nvSpPr>
        <p:spPr>
          <a:xfrm>
            <a:off x="6615406" y="5331600"/>
            <a:ext cx="804637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Rotation ±15°</a:t>
            </a:r>
            <a:endParaRPr lang="en-US" sz="1600" dirty="0"/>
          </a:p>
        </p:txBody>
      </p:sp>
      <p:sp>
        <p:nvSpPr>
          <p:cNvPr id="49" name="Shape 45"/>
          <p:cNvSpPr/>
          <p:nvPr/>
        </p:nvSpPr>
        <p:spPr>
          <a:xfrm>
            <a:off x="9046263" y="5261632"/>
            <a:ext cx="2650055" cy="314858"/>
          </a:xfrm>
          <a:custGeom>
            <a:avLst/>
            <a:gdLst/>
            <a:ahLst/>
            <a:cxnLst/>
            <a:rect l="l" t="t" r="r" b="b"/>
            <a:pathLst>
              <a:path w="2650055" h="314858">
                <a:moveTo>
                  <a:pt x="69968" y="0"/>
                </a:moveTo>
                <a:lnTo>
                  <a:pt x="2580087" y="0"/>
                </a:lnTo>
                <a:cubicBezTo>
                  <a:pt x="2618729" y="0"/>
                  <a:pt x="2650055" y="31326"/>
                  <a:pt x="2650055" y="69968"/>
                </a:cubicBezTo>
                <a:lnTo>
                  <a:pt x="2650055" y="244890"/>
                </a:lnTo>
                <a:cubicBezTo>
                  <a:pt x="2650055" y="283532"/>
                  <a:pt x="2618729" y="314858"/>
                  <a:pt x="2580087" y="314858"/>
                </a:cubicBezTo>
                <a:lnTo>
                  <a:pt x="69968" y="314858"/>
                </a:lnTo>
                <a:cubicBezTo>
                  <a:pt x="31351" y="314858"/>
                  <a:pt x="0" y="283506"/>
                  <a:pt x="0" y="244890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6"/>
          <p:cNvSpPr/>
          <p:nvPr/>
        </p:nvSpPr>
        <p:spPr>
          <a:xfrm>
            <a:off x="9141377" y="5357838"/>
            <a:ext cx="107139" cy="122445"/>
          </a:xfrm>
          <a:custGeom>
            <a:avLst/>
            <a:gdLst/>
            <a:ahLst/>
            <a:cxnLst/>
            <a:rect l="l" t="t" r="r" b="b"/>
            <a:pathLst>
              <a:path w="107139" h="122445">
                <a:moveTo>
                  <a:pt x="7653" y="7653"/>
                </a:moveTo>
                <a:cubicBezTo>
                  <a:pt x="3420" y="7653"/>
                  <a:pt x="0" y="11073"/>
                  <a:pt x="0" y="15306"/>
                </a:cubicBezTo>
                <a:lnTo>
                  <a:pt x="0" y="38264"/>
                </a:lnTo>
                <a:cubicBezTo>
                  <a:pt x="0" y="42497"/>
                  <a:pt x="3420" y="45917"/>
                  <a:pt x="7653" y="45917"/>
                </a:cubicBezTo>
                <a:cubicBezTo>
                  <a:pt x="11886" y="45917"/>
                  <a:pt x="15306" y="42497"/>
                  <a:pt x="15306" y="38264"/>
                </a:cubicBezTo>
                <a:lnTo>
                  <a:pt x="15306" y="22958"/>
                </a:lnTo>
                <a:lnTo>
                  <a:pt x="30611" y="22958"/>
                </a:lnTo>
                <a:cubicBezTo>
                  <a:pt x="34844" y="22958"/>
                  <a:pt x="38264" y="19539"/>
                  <a:pt x="38264" y="15306"/>
                </a:cubicBezTo>
                <a:cubicBezTo>
                  <a:pt x="38264" y="11073"/>
                  <a:pt x="34844" y="7653"/>
                  <a:pt x="30611" y="7653"/>
                </a:cubicBezTo>
                <a:lnTo>
                  <a:pt x="7653" y="7653"/>
                </a:lnTo>
                <a:close/>
                <a:moveTo>
                  <a:pt x="15306" y="84181"/>
                </a:moveTo>
                <a:cubicBezTo>
                  <a:pt x="15306" y="79948"/>
                  <a:pt x="11886" y="76528"/>
                  <a:pt x="7653" y="76528"/>
                </a:cubicBezTo>
                <a:cubicBezTo>
                  <a:pt x="3420" y="76528"/>
                  <a:pt x="0" y="79948"/>
                  <a:pt x="0" y="84181"/>
                </a:cubicBezTo>
                <a:lnTo>
                  <a:pt x="0" y="107139"/>
                </a:lnTo>
                <a:cubicBezTo>
                  <a:pt x="0" y="111372"/>
                  <a:pt x="3420" y="114792"/>
                  <a:pt x="7653" y="114792"/>
                </a:cubicBezTo>
                <a:lnTo>
                  <a:pt x="30611" y="114792"/>
                </a:lnTo>
                <a:cubicBezTo>
                  <a:pt x="34844" y="114792"/>
                  <a:pt x="38264" y="111372"/>
                  <a:pt x="38264" y="107139"/>
                </a:cubicBezTo>
                <a:cubicBezTo>
                  <a:pt x="38264" y="102906"/>
                  <a:pt x="34844" y="99486"/>
                  <a:pt x="30611" y="99486"/>
                </a:cubicBezTo>
                <a:lnTo>
                  <a:pt x="15306" y="99486"/>
                </a:lnTo>
                <a:lnTo>
                  <a:pt x="15306" y="84181"/>
                </a:lnTo>
                <a:close/>
                <a:moveTo>
                  <a:pt x="76528" y="7653"/>
                </a:moveTo>
                <a:cubicBezTo>
                  <a:pt x="72295" y="7653"/>
                  <a:pt x="68875" y="11073"/>
                  <a:pt x="68875" y="15306"/>
                </a:cubicBezTo>
                <a:cubicBezTo>
                  <a:pt x="68875" y="19539"/>
                  <a:pt x="72295" y="22958"/>
                  <a:pt x="76528" y="22958"/>
                </a:cubicBezTo>
                <a:lnTo>
                  <a:pt x="91834" y="22958"/>
                </a:lnTo>
                <a:lnTo>
                  <a:pt x="91834" y="38264"/>
                </a:lnTo>
                <a:cubicBezTo>
                  <a:pt x="91834" y="42497"/>
                  <a:pt x="95253" y="45917"/>
                  <a:pt x="99486" y="45917"/>
                </a:cubicBezTo>
                <a:cubicBezTo>
                  <a:pt x="103719" y="45917"/>
                  <a:pt x="107139" y="42497"/>
                  <a:pt x="107139" y="38264"/>
                </a:cubicBezTo>
                <a:lnTo>
                  <a:pt x="107139" y="15306"/>
                </a:lnTo>
                <a:cubicBezTo>
                  <a:pt x="107139" y="11073"/>
                  <a:pt x="103719" y="7653"/>
                  <a:pt x="99486" y="7653"/>
                </a:cubicBezTo>
                <a:lnTo>
                  <a:pt x="76528" y="7653"/>
                </a:lnTo>
                <a:close/>
                <a:moveTo>
                  <a:pt x="107139" y="84181"/>
                </a:moveTo>
                <a:cubicBezTo>
                  <a:pt x="107139" y="79948"/>
                  <a:pt x="103719" y="76528"/>
                  <a:pt x="99486" y="76528"/>
                </a:cubicBezTo>
                <a:cubicBezTo>
                  <a:pt x="95253" y="76528"/>
                  <a:pt x="91834" y="79948"/>
                  <a:pt x="91834" y="84181"/>
                </a:cubicBezTo>
                <a:lnTo>
                  <a:pt x="91834" y="99486"/>
                </a:lnTo>
                <a:lnTo>
                  <a:pt x="76528" y="99486"/>
                </a:lnTo>
                <a:cubicBezTo>
                  <a:pt x="72295" y="99486"/>
                  <a:pt x="68875" y="102906"/>
                  <a:pt x="68875" y="107139"/>
                </a:cubicBezTo>
                <a:cubicBezTo>
                  <a:pt x="68875" y="111372"/>
                  <a:pt x="72295" y="114792"/>
                  <a:pt x="76528" y="114792"/>
                </a:cubicBezTo>
                <a:lnTo>
                  <a:pt x="99486" y="114792"/>
                </a:lnTo>
                <a:cubicBezTo>
                  <a:pt x="103719" y="114792"/>
                  <a:pt x="107139" y="111372"/>
                  <a:pt x="107139" y="107139"/>
                </a:cubicBezTo>
                <a:lnTo>
                  <a:pt x="107139" y="84181"/>
                </a:ln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7"/>
          <p:cNvSpPr/>
          <p:nvPr/>
        </p:nvSpPr>
        <p:spPr>
          <a:xfrm>
            <a:off x="9339256" y="5331600"/>
            <a:ext cx="787145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Zoom 0.9-1.1</a:t>
            </a:r>
            <a:endParaRPr lang="en-US" sz="1600" dirty="0"/>
          </a:p>
        </p:txBody>
      </p:sp>
      <p:sp>
        <p:nvSpPr>
          <p:cNvPr id="52" name="Shape 48"/>
          <p:cNvSpPr/>
          <p:nvPr/>
        </p:nvSpPr>
        <p:spPr>
          <a:xfrm>
            <a:off x="6322414" y="5646458"/>
            <a:ext cx="2650055" cy="314858"/>
          </a:xfrm>
          <a:custGeom>
            <a:avLst/>
            <a:gdLst/>
            <a:ahLst/>
            <a:cxnLst/>
            <a:rect l="l" t="t" r="r" b="b"/>
            <a:pathLst>
              <a:path w="2650055" h="314858">
                <a:moveTo>
                  <a:pt x="69968" y="0"/>
                </a:moveTo>
                <a:lnTo>
                  <a:pt x="2580087" y="0"/>
                </a:lnTo>
                <a:cubicBezTo>
                  <a:pt x="2618729" y="0"/>
                  <a:pt x="2650055" y="31326"/>
                  <a:pt x="2650055" y="69968"/>
                </a:cubicBezTo>
                <a:lnTo>
                  <a:pt x="2650055" y="244890"/>
                </a:lnTo>
                <a:cubicBezTo>
                  <a:pt x="2650055" y="283532"/>
                  <a:pt x="2618729" y="314858"/>
                  <a:pt x="2580087" y="314858"/>
                </a:cubicBezTo>
                <a:lnTo>
                  <a:pt x="69968" y="314858"/>
                </a:lnTo>
                <a:cubicBezTo>
                  <a:pt x="31351" y="314858"/>
                  <a:pt x="0" y="283506"/>
                  <a:pt x="0" y="244890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49"/>
          <p:cNvSpPr/>
          <p:nvPr/>
        </p:nvSpPr>
        <p:spPr>
          <a:xfrm>
            <a:off x="6409874" y="5742665"/>
            <a:ext cx="122445" cy="122445"/>
          </a:xfrm>
          <a:custGeom>
            <a:avLst/>
            <a:gdLst/>
            <a:ahLst/>
            <a:cxnLst/>
            <a:rect l="l" t="t" r="r" b="b"/>
            <a:pathLst>
              <a:path w="122445" h="122445">
                <a:moveTo>
                  <a:pt x="107139" y="61222"/>
                </a:moveTo>
                <a:cubicBezTo>
                  <a:pt x="107139" y="35872"/>
                  <a:pt x="86572" y="15306"/>
                  <a:pt x="61222" y="15306"/>
                </a:cubicBezTo>
                <a:lnTo>
                  <a:pt x="61222" y="107139"/>
                </a:lnTo>
                <a:cubicBezTo>
                  <a:pt x="86572" y="107139"/>
                  <a:pt x="107139" y="86572"/>
                  <a:pt x="107139" y="61222"/>
                </a:cubicBezTo>
                <a:close/>
                <a:moveTo>
                  <a:pt x="0" y="61222"/>
                </a:moveTo>
                <a:cubicBezTo>
                  <a:pt x="0" y="27433"/>
                  <a:pt x="27433" y="0"/>
                  <a:pt x="61222" y="0"/>
                </a:cubicBezTo>
                <a:cubicBezTo>
                  <a:pt x="95012" y="0"/>
                  <a:pt x="122445" y="27433"/>
                  <a:pt x="122445" y="61222"/>
                </a:cubicBezTo>
                <a:cubicBezTo>
                  <a:pt x="122445" y="95012"/>
                  <a:pt x="95012" y="122445"/>
                  <a:pt x="61222" y="122445"/>
                </a:cubicBezTo>
                <a:cubicBezTo>
                  <a:pt x="27433" y="122445"/>
                  <a:pt x="0" y="95012"/>
                  <a:pt x="0" y="61222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0"/>
          <p:cNvSpPr/>
          <p:nvPr/>
        </p:nvSpPr>
        <p:spPr>
          <a:xfrm>
            <a:off x="6615406" y="5716426"/>
            <a:ext cx="63846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Brightness</a:t>
            </a:r>
            <a:endParaRPr lang="en-US" sz="1600" dirty="0"/>
          </a:p>
        </p:txBody>
      </p:sp>
      <p:sp>
        <p:nvSpPr>
          <p:cNvPr id="55" name="Shape 51"/>
          <p:cNvSpPr/>
          <p:nvPr/>
        </p:nvSpPr>
        <p:spPr>
          <a:xfrm>
            <a:off x="9046263" y="5646458"/>
            <a:ext cx="2650055" cy="314858"/>
          </a:xfrm>
          <a:custGeom>
            <a:avLst/>
            <a:gdLst/>
            <a:ahLst/>
            <a:cxnLst/>
            <a:rect l="l" t="t" r="r" b="b"/>
            <a:pathLst>
              <a:path w="2650055" h="314858">
                <a:moveTo>
                  <a:pt x="69968" y="0"/>
                </a:moveTo>
                <a:lnTo>
                  <a:pt x="2580087" y="0"/>
                </a:lnTo>
                <a:cubicBezTo>
                  <a:pt x="2618729" y="0"/>
                  <a:pt x="2650055" y="31326"/>
                  <a:pt x="2650055" y="69968"/>
                </a:cubicBezTo>
                <a:lnTo>
                  <a:pt x="2650055" y="244890"/>
                </a:lnTo>
                <a:cubicBezTo>
                  <a:pt x="2650055" y="283532"/>
                  <a:pt x="2618729" y="314858"/>
                  <a:pt x="2580087" y="314858"/>
                </a:cubicBezTo>
                <a:lnTo>
                  <a:pt x="69968" y="314858"/>
                </a:lnTo>
                <a:cubicBezTo>
                  <a:pt x="31351" y="314858"/>
                  <a:pt x="0" y="283506"/>
                  <a:pt x="0" y="244890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2"/>
          <p:cNvSpPr/>
          <p:nvPr/>
        </p:nvSpPr>
        <p:spPr>
          <a:xfrm>
            <a:off x="9133724" y="5742665"/>
            <a:ext cx="122445" cy="122445"/>
          </a:xfrm>
          <a:custGeom>
            <a:avLst/>
            <a:gdLst/>
            <a:ahLst/>
            <a:cxnLst/>
            <a:rect l="l" t="t" r="r" b="b"/>
            <a:pathLst>
              <a:path w="122445" h="122445">
                <a:moveTo>
                  <a:pt x="96569" y="8227"/>
                </a:moveTo>
                <a:cubicBezTo>
                  <a:pt x="99439" y="7031"/>
                  <a:pt x="102715" y="7701"/>
                  <a:pt x="104915" y="9877"/>
                </a:cubicBezTo>
                <a:lnTo>
                  <a:pt x="120221" y="25182"/>
                </a:lnTo>
                <a:cubicBezTo>
                  <a:pt x="121656" y="26617"/>
                  <a:pt x="122469" y="28555"/>
                  <a:pt x="122469" y="30587"/>
                </a:cubicBezTo>
                <a:cubicBezTo>
                  <a:pt x="122469" y="32620"/>
                  <a:pt x="121656" y="34557"/>
                  <a:pt x="120221" y="35992"/>
                </a:cubicBezTo>
                <a:lnTo>
                  <a:pt x="104915" y="51298"/>
                </a:lnTo>
                <a:cubicBezTo>
                  <a:pt x="102715" y="53498"/>
                  <a:pt x="99439" y="54144"/>
                  <a:pt x="96569" y="52948"/>
                </a:cubicBezTo>
                <a:cubicBezTo>
                  <a:pt x="93699" y="51752"/>
                  <a:pt x="91834" y="49002"/>
                  <a:pt x="91834" y="45917"/>
                </a:cubicBezTo>
                <a:lnTo>
                  <a:pt x="91834" y="38264"/>
                </a:lnTo>
                <a:lnTo>
                  <a:pt x="84181" y="38264"/>
                </a:lnTo>
                <a:cubicBezTo>
                  <a:pt x="81765" y="38264"/>
                  <a:pt x="79493" y="39388"/>
                  <a:pt x="78059" y="41325"/>
                </a:cubicBezTo>
                <a:lnTo>
                  <a:pt x="70310" y="51656"/>
                </a:lnTo>
                <a:lnTo>
                  <a:pt x="60744" y="38910"/>
                </a:lnTo>
                <a:lnTo>
                  <a:pt x="65814" y="32142"/>
                </a:lnTo>
                <a:cubicBezTo>
                  <a:pt x="70143" y="26354"/>
                  <a:pt x="76958" y="22958"/>
                  <a:pt x="84181" y="22958"/>
                </a:cubicBezTo>
                <a:lnTo>
                  <a:pt x="91834" y="22958"/>
                </a:lnTo>
                <a:lnTo>
                  <a:pt x="91834" y="15306"/>
                </a:lnTo>
                <a:cubicBezTo>
                  <a:pt x="91834" y="12221"/>
                  <a:pt x="93699" y="9423"/>
                  <a:pt x="96569" y="8227"/>
                </a:cubicBezTo>
                <a:close/>
                <a:moveTo>
                  <a:pt x="36829" y="70788"/>
                </a:moveTo>
                <a:lnTo>
                  <a:pt x="46395" y="83535"/>
                </a:lnTo>
                <a:lnTo>
                  <a:pt x="41325" y="90303"/>
                </a:lnTo>
                <a:cubicBezTo>
                  <a:pt x="36996" y="96090"/>
                  <a:pt x="30181" y="99486"/>
                  <a:pt x="22958" y="99486"/>
                </a:cubicBezTo>
                <a:lnTo>
                  <a:pt x="7653" y="99486"/>
                </a:lnTo>
                <a:cubicBezTo>
                  <a:pt x="3420" y="99486"/>
                  <a:pt x="0" y="96067"/>
                  <a:pt x="0" y="91834"/>
                </a:cubicBezTo>
                <a:cubicBezTo>
                  <a:pt x="0" y="87601"/>
                  <a:pt x="3420" y="84181"/>
                  <a:pt x="7653" y="84181"/>
                </a:cubicBezTo>
                <a:lnTo>
                  <a:pt x="22958" y="84181"/>
                </a:lnTo>
                <a:cubicBezTo>
                  <a:pt x="25374" y="84181"/>
                  <a:pt x="27646" y="83057"/>
                  <a:pt x="29081" y="81120"/>
                </a:cubicBezTo>
                <a:lnTo>
                  <a:pt x="36829" y="70788"/>
                </a:lnTo>
                <a:close/>
                <a:moveTo>
                  <a:pt x="104891" y="112544"/>
                </a:moveTo>
                <a:cubicBezTo>
                  <a:pt x="102691" y="114744"/>
                  <a:pt x="99415" y="115390"/>
                  <a:pt x="96545" y="114194"/>
                </a:cubicBezTo>
                <a:cubicBezTo>
                  <a:pt x="93675" y="112998"/>
                  <a:pt x="91834" y="110224"/>
                  <a:pt x="91834" y="107139"/>
                </a:cubicBezTo>
                <a:lnTo>
                  <a:pt x="91834" y="99486"/>
                </a:lnTo>
                <a:lnTo>
                  <a:pt x="84181" y="99486"/>
                </a:lnTo>
                <a:cubicBezTo>
                  <a:pt x="76958" y="99486"/>
                  <a:pt x="70143" y="96090"/>
                  <a:pt x="65814" y="90303"/>
                </a:cubicBezTo>
                <a:lnTo>
                  <a:pt x="29081" y="41325"/>
                </a:lnTo>
                <a:cubicBezTo>
                  <a:pt x="27646" y="39388"/>
                  <a:pt x="25374" y="38264"/>
                  <a:pt x="22958" y="38264"/>
                </a:cubicBezTo>
                <a:lnTo>
                  <a:pt x="7653" y="38264"/>
                </a:lnTo>
                <a:cubicBezTo>
                  <a:pt x="3420" y="38264"/>
                  <a:pt x="0" y="34844"/>
                  <a:pt x="0" y="30611"/>
                </a:cubicBezTo>
                <a:cubicBezTo>
                  <a:pt x="0" y="26378"/>
                  <a:pt x="3420" y="22958"/>
                  <a:pt x="7653" y="22958"/>
                </a:cubicBezTo>
                <a:lnTo>
                  <a:pt x="22958" y="22958"/>
                </a:lnTo>
                <a:cubicBezTo>
                  <a:pt x="30181" y="22958"/>
                  <a:pt x="36996" y="26354"/>
                  <a:pt x="41325" y="32142"/>
                </a:cubicBezTo>
                <a:lnTo>
                  <a:pt x="78059" y="81120"/>
                </a:lnTo>
                <a:cubicBezTo>
                  <a:pt x="79493" y="83057"/>
                  <a:pt x="81765" y="84181"/>
                  <a:pt x="84181" y="84181"/>
                </a:cubicBezTo>
                <a:lnTo>
                  <a:pt x="91834" y="84181"/>
                </a:lnTo>
                <a:lnTo>
                  <a:pt x="91834" y="76528"/>
                </a:lnTo>
                <a:cubicBezTo>
                  <a:pt x="91834" y="73443"/>
                  <a:pt x="93699" y="70645"/>
                  <a:pt x="96569" y="69449"/>
                </a:cubicBezTo>
                <a:cubicBezTo>
                  <a:pt x="99439" y="68253"/>
                  <a:pt x="102715" y="68923"/>
                  <a:pt x="104915" y="71099"/>
                </a:cubicBezTo>
                <a:lnTo>
                  <a:pt x="120221" y="86405"/>
                </a:lnTo>
                <a:cubicBezTo>
                  <a:pt x="121656" y="87840"/>
                  <a:pt x="122469" y="89777"/>
                  <a:pt x="122469" y="91810"/>
                </a:cubicBezTo>
                <a:cubicBezTo>
                  <a:pt x="122469" y="93842"/>
                  <a:pt x="121656" y="95780"/>
                  <a:pt x="120221" y="97214"/>
                </a:cubicBezTo>
                <a:lnTo>
                  <a:pt x="104915" y="112520"/>
                </a:ln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3"/>
          <p:cNvSpPr/>
          <p:nvPr/>
        </p:nvSpPr>
        <p:spPr>
          <a:xfrm>
            <a:off x="9339256" y="5716426"/>
            <a:ext cx="804637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Random Shift</a:t>
            </a:r>
            <a:endParaRPr lang="en-US" sz="16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DD21757-FC54-841B-D3CC-D5DE282F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065" y="1442668"/>
            <a:ext cx="2512290" cy="213000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77FE015-D25D-67AF-1AFF-34FD6E88C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53" y="1339375"/>
            <a:ext cx="4799874" cy="21884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329" y="318329"/>
            <a:ext cx="381995" cy="381995"/>
          </a:xfrm>
          <a:custGeom>
            <a:avLst/>
            <a:gdLst/>
            <a:ahLst/>
            <a:cxnLst/>
            <a:rect l="l" t="t" r="r" b="b"/>
            <a:pathLst>
              <a:path w="381995" h="381995">
                <a:moveTo>
                  <a:pt x="95499" y="0"/>
                </a:moveTo>
                <a:lnTo>
                  <a:pt x="286496" y="0"/>
                </a:lnTo>
                <a:cubicBezTo>
                  <a:pt x="339239" y="0"/>
                  <a:pt x="381995" y="42756"/>
                  <a:pt x="381995" y="95499"/>
                </a:cubicBezTo>
                <a:lnTo>
                  <a:pt x="381995" y="286496"/>
                </a:lnTo>
                <a:cubicBezTo>
                  <a:pt x="381995" y="339239"/>
                  <a:pt x="339239" y="381995"/>
                  <a:pt x="286496" y="381995"/>
                </a:cubicBezTo>
                <a:lnTo>
                  <a:pt x="95499" y="381995"/>
                </a:lnTo>
                <a:cubicBezTo>
                  <a:pt x="42756" y="381995"/>
                  <a:pt x="0" y="339239"/>
                  <a:pt x="0" y="286496"/>
                </a:cubicBezTo>
                <a:lnTo>
                  <a:pt x="0" y="95499"/>
                </a:lnTo>
                <a:cubicBezTo>
                  <a:pt x="0" y="42792"/>
                  <a:pt x="42792" y="0"/>
                  <a:pt x="9549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8538" y="318329"/>
            <a:ext cx="461577" cy="3819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3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5822" y="350162"/>
            <a:ext cx="3087791" cy="3183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6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Tumor Mask Analysis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329" y="859488"/>
            <a:ext cx="5698089" cy="3008209"/>
          </a:xfrm>
          <a:custGeom>
            <a:avLst/>
            <a:gdLst/>
            <a:ahLst/>
            <a:cxnLst/>
            <a:rect l="l" t="t" r="r" b="b"/>
            <a:pathLst>
              <a:path w="5698089" h="3008209">
                <a:moveTo>
                  <a:pt x="95511" y="0"/>
                </a:moveTo>
                <a:lnTo>
                  <a:pt x="5602578" y="0"/>
                </a:lnTo>
                <a:cubicBezTo>
                  <a:pt x="5655327" y="0"/>
                  <a:pt x="5698089" y="42762"/>
                  <a:pt x="5698089" y="95511"/>
                </a:cubicBezTo>
                <a:lnTo>
                  <a:pt x="5698089" y="2912698"/>
                </a:lnTo>
                <a:cubicBezTo>
                  <a:pt x="5698089" y="2965447"/>
                  <a:pt x="5655327" y="3008209"/>
                  <a:pt x="5602578" y="3008209"/>
                </a:cubicBezTo>
                <a:lnTo>
                  <a:pt x="95511" y="3008209"/>
                </a:lnTo>
                <a:cubicBezTo>
                  <a:pt x="42762" y="3008209"/>
                  <a:pt x="0" y="2965447"/>
                  <a:pt x="0" y="2912698"/>
                </a:cubicBezTo>
                <a:lnTo>
                  <a:pt x="0" y="95511"/>
                </a:lnTo>
                <a:cubicBezTo>
                  <a:pt x="0" y="42797"/>
                  <a:pt x="42797" y="0"/>
                  <a:pt x="95511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45661" y="986820"/>
            <a:ext cx="5515050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Multi-Class Segmentation Mask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45661" y="1305149"/>
            <a:ext cx="5443426" cy="1973640"/>
          </a:xfrm>
          <a:custGeom>
            <a:avLst/>
            <a:gdLst/>
            <a:ahLst/>
            <a:cxnLst/>
            <a:rect l="l" t="t" r="r" b="b"/>
            <a:pathLst>
              <a:path w="5443426" h="1973640">
                <a:moveTo>
                  <a:pt x="63670" y="0"/>
                </a:moveTo>
                <a:lnTo>
                  <a:pt x="5379756" y="0"/>
                </a:lnTo>
                <a:cubicBezTo>
                  <a:pt x="5414920" y="0"/>
                  <a:pt x="5443426" y="28506"/>
                  <a:pt x="5443426" y="63670"/>
                </a:cubicBezTo>
                <a:lnTo>
                  <a:pt x="5443426" y="1909970"/>
                </a:lnTo>
                <a:cubicBezTo>
                  <a:pt x="5443426" y="1945134"/>
                  <a:pt x="5414920" y="1973640"/>
                  <a:pt x="5379756" y="1973640"/>
                </a:cubicBezTo>
                <a:lnTo>
                  <a:pt x="63670" y="1973640"/>
                </a:lnTo>
                <a:cubicBezTo>
                  <a:pt x="28506" y="1973640"/>
                  <a:pt x="0" y="1945134"/>
                  <a:pt x="0" y="1909970"/>
                </a:cubicBezTo>
                <a:lnTo>
                  <a:pt x="0" y="63670"/>
                </a:lnTo>
                <a:cubicBezTo>
                  <a:pt x="0" y="28529"/>
                  <a:pt x="28529" y="0"/>
                  <a:pt x="6367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48844" y="3377470"/>
            <a:ext cx="5441834" cy="356528"/>
          </a:xfrm>
          <a:custGeom>
            <a:avLst/>
            <a:gdLst/>
            <a:ahLst/>
            <a:cxnLst/>
            <a:rect l="l" t="t" r="r" b="b"/>
            <a:pathLst>
              <a:path w="5441834" h="356528">
                <a:moveTo>
                  <a:pt x="63665" y="0"/>
                </a:moveTo>
                <a:lnTo>
                  <a:pt x="5378169" y="0"/>
                </a:lnTo>
                <a:cubicBezTo>
                  <a:pt x="5413330" y="0"/>
                  <a:pt x="5441834" y="28504"/>
                  <a:pt x="5441834" y="63665"/>
                </a:cubicBezTo>
                <a:lnTo>
                  <a:pt x="5441834" y="292863"/>
                </a:lnTo>
                <a:cubicBezTo>
                  <a:pt x="5441834" y="328025"/>
                  <a:pt x="5413330" y="356528"/>
                  <a:pt x="5378169" y="356528"/>
                </a:cubicBezTo>
                <a:lnTo>
                  <a:pt x="63665" y="356528"/>
                </a:lnTo>
                <a:cubicBezTo>
                  <a:pt x="28504" y="356528"/>
                  <a:pt x="0" y="328025"/>
                  <a:pt x="0" y="292863"/>
                </a:cubicBezTo>
                <a:lnTo>
                  <a:pt x="0" y="63665"/>
                </a:lnTo>
                <a:cubicBezTo>
                  <a:pt x="0" y="28527"/>
                  <a:pt x="28527" y="0"/>
                  <a:pt x="63665" y="0"/>
                </a:cubicBezTo>
                <a:close/>
              </a:path>
            </a:pathLst>
          </a:custGeom>
          <a:solidFill>
            <a:srgbClr val="ECFEFF"/>
          </a:solidFill>
          <a:ln w="10160">
            <a:solidFill>
              <a:srgbClr val="A2F4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9672" y="3476151"/>
            <a:ext cx="5300178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b="1" dirty="0">
                <a:solidFill>
                  <a:srgbClr val="005F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Distinct Classes:</a:t>
            </a:r>
            <a:r>
              <a:rPr lang="en-US" sz="877" dirty="0">
                <a:solidFill>
                  <a:srgbClr val="005F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Non-tumor, Necrotic, Edema, Enhancing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8329" y="3991850"/>
            <a:ext cx="5698089" cy="2546632"/>
          </a:xfrm>
          <a:custGeom>
            <a:avLst/>
            <a:gdLst/>
            <a:ahLst/>
            <a:cxnLst/>
            <a:rect l="l" t="t" r="r" b="b"/>
            <a:pathLst>
              <a:path w="5698089" h="2546632">
                <a:moveTo>
                  <a:pt x="95499" y="0"/>
                </a:moveTo>
                <a:lnTo>
                  <a:pt x="5602590" y="0"/>
                </a:lnTo>
                <a:cubicBezTo>
                  <a:pt x="5655333" y="0"/>
                  <a:pt x="5698089" y="42756"/>
                  <a:pt x="5698089" y="95499"/>
                </a:cubicBezTo>
                <a:lnTo>
                  <a:pt x="5698089" y="2451133"/>
                </a:lnTo>
                <a:cubicBezTo>
                  <a:pt x="5698089" y="2503876"/>
                  <a:pt x="5655333" y="2546632"/>
                  <a:pt x="5602590" y="2546632"/>
                </a:cubicBezTo>
                <a:lnTo>
                  <a:pt x="95499" y="2546632"/>
                </a:lnTo>
                <a:cubicBezTo>
                  <a:pt x="42756" y="2546632"/>
                  <a:pt x="0" y="2503876"/>
                  <a:pt x="0" y="2451133"/>
                </a:cubicBezTo>
                <a:lnTo>
                  <a:pt x="0" y="95499"/>
                </a:lnTo>
                <a:cubicBezTo>
                  <a:pt x="0" y="42792"/>
                  <a:pt x="42792" y="0"/>
                  <a:pt x="95499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45661" y="4119182"/>
            <a:ext cx="5515050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Mask Overlay on FLAIR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45661" y="4437511"/>
            <a:ext cx="5443426" cy="1464313"/>
          </a:xfrm>
          <a:custGeom>
            <a:avLst/>
            <a:gdLst/>
            <a:ahLst/>
            <a:cxnLst/>
            <a:rect l="l" t="t" r="r" b="b"/>
            <a:pathLst>
              <a:path w="5443426" h="1464313">
                <a:moveTo>
                  <a:pt x="63668" y="0"/>
                </a:moveTo>
                <a:lnTo>
                  <a:pt x="5379757" y="0"/>
                </a:lnTo>
                <a:cubicBezTo>
                  <a:pt x="5414920" y="0"/>
                  <a:pt x="5443426" y="28505"/>
                  <a:pt x="5443426" y="63668"/>
                </a:cubicBezTo>
                <a:lnTo>
                  <a:pt x="5443426" y="1400645"/>
                </a:lnTo>
                <a:cubicBezTo>
                  <a:pt x="5443426" y="1435808"/>
                  <a:pt x="5414920" y="1464313"/>
                  <a:pt x="5379757" y="1464313"/>
                </a:cubicBezTo>
                <a:lnTo>
                  <a:pt x="63668" y="1464313"/>
                </a:lnTo>
                <a:cubicBezTo>
                  <a:pt x="28505" y="1464313"/>
                  <a:pt x="0" y="1435808"/>
                  <a:pt x="0" y="1400645"/>
                </a:cubicBezTo>
                <a:lnTo>
                  <a:pt x="0" y="63668"/>
                </a:lnTo>
                <a:cubicBezTo>
                  <a:pt x="0" y="28529"/>
                  <a:pt x="28529" y="0"/>
                  <a:pt x="636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445661" y="5997323"/>
            <a:ext cx="2689880" cy="413828"/>
          </a:xfrm>
          <a:custGeom>
            <a:avLst/>
            <a:gdLst/>
            <a:ahLst/>
            <a:cxnLst/>
            <a:rect l="l" t="t" r="r" b="b"/>
            <a:pathLst>
              <a:path w="2689880" h="413828">
                <a:moveTo>
                  <a:pt x="63667" y="0"/>
                </a:moveTo>
                <a:lnTo>
                  <a:pt x="2626213" y="0"/>
                </a:lnTo>
                <a:cubicBezTo>
                  <a:pt x="2661375" y="0"/>
                  <a:pt x="2689880" y="28505"/>
                  <a:pt x="2689880" y="63667"/>
                </a:cubicBezTo>
                <a:lnTo>
                  <a:pt x="2689880" y="350160"/>
                </a:lnTo>
                <a:cubicBezTo>
                  <a:pt x="2689880" y="385323"/>
                  <a:pt x="2661375" y="413828"/>
                  <a:pt x="2626213" y="413828"/>
                </a:cubicBezTo>
                <a:lnTo>
                  <a:pt x="63667" y="413828"/>
                </a:lnTo>
                <a:cubicBezTo>
                  <a:pt x="28528" y="413828"/>
                  <a:pt x="0" y="385299"/>
                  <a:pt x="0" y="350160"/>
                </a:cubicBezTo>
                <a:lnTo>
                  <a:pt x="0" y="63667"/>
                </a:lnTo>
                <a:cubicBezTo>
                  <a:pt x="0" y="28528"/>
                  <a:pt x="28528" y="0"/>
                  <a:pt x="63667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481473" y="6060988"/>
            <a:ext cx="2618256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Original FLAIR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485452" y="6220153"/>
            <a:ext cx="2610298" cy="127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2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image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3200002" y="5997323"/>
            <a:ext cx="2689880" cy="413828"/>
          </a:xfrm>
          <a:custGeom>
            <a:avLst/>
            <a:gdLst/>
            <a:ahLst/>
            <a:cxnLst/>
            <a:rect l="l" t="t" r="r" b="b"/>
            <a:pathLst>
              <a:path w="2689880" h="413828">
                <a:moveTo>
                  <a:pt x="63667" y="0"/>
                </a:moveTo>
                <a:lnTo>
                  <a:pt x="2626213" y="0"/>
                </a:lnTo>
                <a:cubicBezTo>
                  <a:pt x="2661375" y="0"/>
                  <a:pt x="2689880" y="28505"/>
                  <a:pt x="2689880" y="63667"/>
                </a:cubicBezTo>
                <a:lnTo>
                  <a:pt x="2689880" y="350160"/>
                </a:lnTo>
                <a:cubicBezTo>
                  <a:pt x="2689880" y="385323"/>
                  <a:pt x="2661375" y="413828"/>
                  <a:pt x="2626213" y="413828"/>
                </a:cubicBezTo>
                <a:lnTo>
                  <a:pt x="63667" y="413828"/>
                </a:lnTo>
                <a:cubicBezTo>
                  <a:pt x="28528" y="413828"/>
                  <a:pt x="0" y="385299"/>
                  <a:pt x="0" y="350160"/>
                </a:cubicBezTo>
                <a:lnTo>
                  <a:pt x="0" y="63667"/>
                </a:lnTo>
                <a:cubicBezTo>
                  <a:pt x="0" y="28528"/>
                  <a:pt x="28528" y="0"/>
                  <a:pt x="63667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3235814" y="6060988"/>
            <a:ext cx="2618256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7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Overlay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3239793" y="6220153"/>
            <a:ext cx="2610298" cy="127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2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Tumor regions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6177274" y="859488"/>
            <a:ext cx="5698089" cy="3207164"/>
          </a:xfrm>
          <a:custGeom>
            <a:avLst/>
            <a:gdLst/>
            <a:ahLst/>
            <a:cxnLst/>
            <a:rect l="l" t="t" r="r" b="b"/>
            <a:pathLst>
              <a:path w="5698089" h="3207164">
                <a:moveTo>
                  <a:pt x="95509" y="0"/>
                </a:moveTo>
                <a:lnTo>
                  <a:pt x="5602579" y="0"/>
                </a:lnTo>
                <a:cubicBezTo>
                  <a:pt x="5655328" y="0"/>
                  <a:pt x="5698089" y="42761"/>
                  <a:pt x="5698089" y="95509"/>
                </a:cubicBezTo>
                <a:lnTo>
                  <a:pt x="5698089" y="3111655"/>
                </a:lnTo>
                <a:cubicBezTo>
                  <a:pt x="5698089" y="3164403"/>
                  <a:pt x="5655328" y="3207164"/>
                  <a:pt x="5602579" y="3207164"/>
                </a:cubicBezTo>
                <a:lnTo>
                  <a:pt x="95509" y="3207164"/>
                </a:lnTo>
                <a:cubicBezTo>
                  <a:pt x="42761" y="3207164"/>
                  <a:pt x="0" y="3164403"/>
                  <a:pt x="0" y="3111655"/>
                </a:cubicBezTo>
                <a:lnTo>
                  <a:pt x="0" y="95509"/>
                </a:lnTo>
                <a:cubicBezTo>
                  <a:pt x="0" y="42761"/>
                  <a:pt x="42761" y="0"/>
                  <a:pt x="95509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8"/>
          <p:cNvSpPr/>
          <p:nvPr/>
        </p:nvSpPr>
        <p:spPr>
          <a:xfrm>
            <a:off x="6304605" y="986820"/>
            <a:ext cx="5515050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Tumor Sub-Region Analysis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6304605" y="1305149"/>
            <a:ext cx="5443426" cy="604825"/>
          </a:xfrm>
          <a:custGeom>
            <a:avLst/>
            <a:gdLst/>
            <a:ahLst/>
            <a:cxnLst/>
            <a:rect l="l" t="t" r="r" b="b"/>
            <a:pathLst>
              <a:path w="5443426" h="604825">
                <a:moveTo>
                  <a:pt x="63664" y="0"/>
                </a:moveTo>
                <a:lnTo>
                  <a:pt x="5379762" y="0"/>
                </a:lnTo>
                <a:cubicBezTo>
                  <a:pt x="5414922" y="0"/>
                  <a:pt x="5443426" y="28503"/>
                  <a:pt x="5443426" y="63664"/>
                </a:cubicBezTo>
                <a:lnTo>
                  <a:pt x="5443426" y="541161"/>
                </a:lnTo>
                <a:cubicBezTo>
                  <a:pt x="5443426" y="576322"/>
                  <a:pt x="5414922" y="604825"/>
                  <a:pt x="5379762" y="604825"/>
                </a:cubicBezTo>
                <a:lnTo>
                  <a:pt x="63664" y="604825"/>
                </a:lnTo>
                <a:cubicBezTo>
                  <a:pt x="28503" y="604825"/>
                  <a:pt x="0" y="576322"/>
                  <a:pt x="0" y="541161"/>
                </a:cubicBezTo>
                <a:lnTo>
                  <a:pt x="0" y="63664"/>
                </a:lnTo>
                <a:cubicBezTo>
                  <a:pt x="0" y="28527"/>
                  <a:pt x="28527" y="0"/>
                  <a:pt x="6366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0"/>
          <p:cNvSpPr/>
          <p:nvPr/>
        </p:nvSpPr>
        <p:spPr>
          <a:xfrm>
            <a:off x="6400104" y="1400648"/>
            <a:ext cx="190997" cy="190997"/>
          </a:xfrm>
          <a:custGeom>
            <a:avLst/>
            <a:gdLst/>
            <a:ahLst/>
            <a:cxnLst/>
            <a:rect l="l" t="t" r="r" b="b"/>
            <a:pathLst>
              <a:path w="190997" h="190997">
                <a:moveTo>
                  <a:pt x="31834" y="0"/>
                </a:moveTo>
                <a:lnTo>
                  <a:pt x="159164" y="0"/>
                </a:lnTo>
                <a:cubicBezTo>
                  <a:pt x="176733" y="0"/>
                  <a:pt x="190997" y="14264"/>
                  <a:pt x="190997" y="31834"/>
                </a:cubicBezTo>
                <a:lnTo>
                  <a:pt x="190997" y="159164"/>
                </a:lnTo>
                <a:cubicBezTo>
                  <a:pt x="190997" y="176733"/>
                  <a:pt x="176733" y="190997"/>
                  <a:pt x="159164" y="190997"/>
                </a:cubicBezTo>
                <a:lnTo>
                  <a:pt x="31834" y="190997"/>
                </a:lnTo>
                <a:cubicBezTo>
                  <a:pt x="14264" y="190997"/>
                  <a:pt x="0" y="176733"/>
                  <a:pt x="0" y="159164"/>
                </a:cubicBezTo>
                <a:lnTo>
                  <a:pt x="0" y="31834"/>
                </a:lnTo>
                <a:cubicBezTo>
                  <a:pt x="0" y="14264"/>
                  <a:pt x="14264" y="0"/>
                  <a:pt x="31834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1"/>
          <p:cNvSpPr/>
          <p:nvPr/>
        </p:nvSpPr>
        <p:spPr>
          <a:xfrm>
            <a:off x="6686600" y="1400648"/>
            <a:ext cx="1464313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Necrotic/Core (Class 1)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6400104" y="1655311"/>
            <a:ext cx="5308136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Dead tissue at the center of the tumor. Appears dark on most MRI sequences.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6304605" y="1973640"/>
            <a:ext cx="5443426" cy="604825"/>
          </a:xfrm>
          <a:custGeom>
            <a:avLst/>
            <a:gdLst/>
            <a:ahLst/>
            <a:cxnLst/>
            <a:rect l="l" t="t" r="r" b="b"/>
            <a:pathLst>
              <a:path w="5443426" h="604825">
                <a:moveTo>
                  <a:pt x="63664" y="0"/>
                </a:moveTo>
                <a:lnTo>
                  <a:pt x="5379762" y="0"/>
                </a:lnTo>
                <a:cubicBezTo>
                  <a:pt x="5414922" y="0"/>
                  <a:pt x="5443426" y="28503"/>
                  <a:pt x="5443426" y="63664"/>
                </a:cubicBezTo>
                <a:lnTo>
                  <a:pt x="5443426" y="541161"/>
                </a:lnTo>
                <a:cubicBezTo>
                  <a:pt x="5443426" y="576322"/>
                  <a:pt x="5414922" y="604825"/>
                  <a:pt x="5379762" y="604825"/>
                </a:cubicBezTo>
                <a:lnTo>
                  <a:pt x="63664" y="604825"/>
                </a:lnTo>
                <a:cubicBezTo>
                  <a:pt x="28503" y="604825"/>
                  <a:pt x="0" y="576322"/>
                  <a:pt x="0" y="541161"/>
                </a:cubicBezTo>
                <a:lnTo>
                  <a:pt x="0" y="63664"/>
                </a:lnTo>
                <a:cubicBezTo>
                  <a:pt x="0" y="28527"/>
                  <a:pt x="28527" y="0"/>
                  <a:pt x="6366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4"/>
          <p:cNvSpPr/>
          <p:nvPr/>
        </p:nvSpPr>
        <p:spPr>
          <a:xfrm>
            <a:off x="6400104" y="2069138"/>
            <a:ext cx="190997" cy="190997"/>
          </a:xfrm>
          <a:custGeom>
            <a:avLst/>
            <a:gdLst/>
            <a:ahLst/>
            <a:cxnLst/>
            <a:rect l="l" t="t" r="r" b="b"/>
            <a:pathLst>
              <a:path w="190997" h="190997">
                <a:moveTo>
                  <a:pt x="31834" y="0"/>
                </a:moveTo>
                <a:lnTo>
                  <a:pt x="159164" y="0"/>
                </a:lnTo>
                <a:cubicBezTo>
                  <a:pt x="176733" y="0"/>
                  <a:pt x="190997" y="14264"/>
                  <a:pt x="190997" y="31834"/>
                </a:cubicBezTo>
                <a:lnTo>
                  <a:pt x="190997" y="159164"/>
                </a:lnTo>
                <a:cubicBezTo>
                  <a:pt x="190997" y="176733"/>
                  <a:pt x="176733" y="190997"/>
                  <a:pt x="159164" y="190997"/>
                </a:cubicBezTo>
                <a:lnTo>
                  <a:pt x="31834" y="190997"/>
                </a:lnTo>
                <a:cubicBezTo>
                  <a:pt x="14264" y="190997"/>
                  <a:pt x="0" y="176733"/>
                  <a:pt x="0" y="159164"/>
                </a:cubicBezTo>
                <a:lnTo>
                  <a:pt x="0" y="31834"/>
                </a:lnTo>
                <a:cubicBezTo>
                  <a:pt x="0" y="14264"/>
                  <a:pt x="14264" y="0"/>
                  <a:pt x="31834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5"/>
          <p:cNvSpPr/>
          <p:nvPr/>
        </p:nvSpPr>
        <p:spPr>
          <a:xfrm>
            <a:off x="6686600" y="2069138"/>
            <a:ext cx="1050486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Edema (Class 2)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6400104" y="2323802"/>
            <a:ext cx="5308136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Swelling around the tumor. Best visualized on FLAIR and T2 sequences.</a:t>
            </a: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6304605" y="2642131"/>
            <a:ext cx="5443426" cy="604825"/>
          </a:xfrm>
          <a:custGeom>
            <a:avLst/>
            <a:gdLst/>
            <a:ahLst/>
            <a:cxnLst/>
            <a:rect l="l" t="t" r="r" b="b"/>
            <a:pathLst>
              <a:path w="5443426" h="604825">
                <a:moveTo>
                  <a:pt x="63664" y="0"/>
                </a:moveTo>
                <a:lnTo>
                  <a:pt x="5379762" y="0"/>
                </a:lnTo>
                <a:cubicBezTo>
                  <a:pt x="5414922" y="0"/>
                  <a:pt x="5443426" y="28503"/>
                  <a:pt x="5443426" y="63664"/>
                </a:cubicBezTo>
                <a:lnTo>
                  <a:pt x="5443426" y="541161"/>
                </a:lnTo>
                <a:cubicBezTo>
                  <a:pt x="5443426" y="576322"/>
                  <a:pt x="5414922" y="604825"/>
                  <a:pt x="5379762" y="604825"/>
                </a:cubicBezTo>
                <a:lnTo>
                  <a:pt x="63664" y="604825"/>
                </a:lnTo>
                <a:cubicBezTo>
                  <a:pt x="28503" y="604825"/>
                  <a:pt x="0" y="576322"/>
                  <a:pt x="0" y="541161"/>
                </a:cubicBezTo>
                <a:lnTo>
                  <a:pt x="0" y="63664"/>
                </a:lnTo>
                <a:cubicBezTo>
                  <a:pt x="0" y="28527"/>
                  <a:pt x="28527" y="0"/>
                  <a:pt x="6366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8"/>
          <p:cNvSpPr/>
          <p:nvPr/>
        </p:nvSpPr>
        <p:spPr>
          <a:xfrm>
            <a:off x="6400104" y="2737629"/>
            <a:ext cx="190997" cy="190997"/>
          </a:xfrm>
          <a:custGeom>
            <a:avLst/>
            <a:gdLst/>
            <a:ahLst/>
            <a:cxnLst/>
            <a:rect l="l" t="t" r="r" b="b"/>
            <a:pathLst>
              <a:path w="190997" h="190997">
                <a:moveTo>
                  <a:pt x="31834" y="0"/>
                </a:moveTo>
                <a:lnTo>
                  <a:pt x="159164" y="0"/>
                </a:lnTo>
                <a:cubicBezTo>
                  <a:pt x="176733" y="0"/>
                  <a:pt x="190997" y="14264"/>
                  <a:pt x="190997" y="31834"/>
                </a:cubicBezTo>
                <a:lnTo>
                  <a:pt x="190997" y="159164"/>
                </a:lnTo>
                <a:cubicBezTo>
                  <a:pt x="190997" y="176733"/>
                  <a:pt x="176733" y="190997"/>
                  <a:pt x="159164" y="190997"/>
                </a:cubicBezTo>
                <a:lnTo>
                  <a:pt x="31834" y="190997"/>
                </a:lnTo>
                <a:cubicBezTo>
                  <a:pt x="14264" y="190997"/>
                  <a:pt x="0" y="176733"/>
                  <a:pt x="0" y="159164"/>
                </a:cubicBezTo>
                <a:lnTo>
                  <a:pt x="0" y="31834"/>
                </a:lnTo>
                <a:cubicBezTo>
                  <a:pt x="0" y="14264"/>
                  <a:pt x="14264" y="0"/>
                  <a:pt x="31834" y="0"/>
                </a:cubicBez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29"/>
          <p:cNvSpPr/>
          <p:nvPr/>
        </p:nvSpPr>
        <p:spPr>
          <a:xfrm>
            <a:off x="6686600" y="2737629"/>
            <a:ext cx="1711018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Enhancing Tumor (Class 3)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6400104" y="2992292"/>
            <a:ext cx="5308136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tumor tissue that absorbs contrast agent. Bright on T1ce.</a:t>
            </a:r>
            <a:endParaRPr lang="en-US" sz="1600" dirty="0"/>
          </a:p>
        </p:txBody>
      </p:sp>
      <p:sp>
        <p:nvSpPr>
          <p:cNvPr id="35" name="Shape 31"/>
          <p:cNvSpPr/>
          <p:nvPr/>
        </p:nvSpPr>
        <p:spPr>
          <a:xfrm>
            <a:off x="6310972" y="3316988"/>
            <a:ext cx="5432284" cy="617558"/>
          </a:xfrm>
          <a:custGeom>
            <a:avLst/>
            <a:gdLst/>
            <a:ahLst/>
            <a:cxnLst/>
            <a:rect l="l" t="t" r="r" b="b"/>
            <a:pathLst>
              <a:path w="5432284" h="617558">
                <a:moveTo>
                  <a:pt x="63664" y="0"/>
                </a:moveTo>
                <a:lnTo>
                  <a:pt x="5368620" y="0"/>
                </a:lnTo>
                <a:cubicBezTo>
                  <a:pt x="5403781" y="0"/>
                  <a:pt x="5432284" y="28503"/>
                  <a:pt x="5432284" y="63664"/>
                </a:cubicBezTo>
                <a:lnTo>
                  <a:pt x="5432284" y="553894"/>
                </a:lnTo>
                <a:cubicBezTo>
                  <a:pt x="5432284" y="589055"/>
                  <a:pt x="5403781" y="617558"/>
                  <a:pt x="5368620" y="617558"/>
                </a:cubicBezTo>
                <a:lnTo>
                  <a:pt x="63664" y="617558"/>
                </a:lnTo>
                <a:cubicBezTo>
                  <a:pt x="28503" y="617558"/>
                  <a:pt x="0" y="589055"/>
                  <a:pt x="0" y="553894"/>
                </a:cubicBezTo>
                <a:lnTo>
                  <a:pt x="0" y="63664"/>
                </a:lnTo>
                <a:cubicBezTo>
                  <a:pt x="0" y="28527"/>
                  <a:pt x="28527" y="0"/>
                  <a:pt x="63664" y="0"/>
                </a:cubicBezTo>
                <a:close/>
              </a:path>
            </a:pathLst>
          </a:custGeom>
          <a:solidFill>
            <a:srgbClr val="F3F4F6"/>
          </a:solidFill>
          <a:ln w="20320">
            <a:solidFill>
              <a:srgbClr val="D1D5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Shape 32"/>
          <p:cNvSpPr/>
          <p:nvPr/>
        </p:nvSpPr>
        <p:spPr>
          <a:xfrm>
            <a:off x="6419203" y="3425225"/>
            <a:ext cx="179856" cy="179856"/>
          </a:xfrm>
          <a:custGeom>
            <a:avLst/>
            <a:gdLst/>
            <a:ahLst/>
            <a:cxnLst/>
            <a:rect l="l" t="t" r="r" b="b"/>
            <a:pathLst>
              <a:path w="179856" h="179856">
                <a:moveTo>
                  <a:pt x="31833" y="0"/>
                </a:moveTo>
                <a:lnTo>
                  <a:pt x="148023" y="0"/>
                </a:lnTo>
                <a:cubicBezTo>
                  <a:pt x="165604" y="0"/>
                  <a:pt x="179856" y="14252"/>
                  <a:pt x="179856" y="31833"/>
                </a:cubicBezTo>
                <a:lnTo>
                  <a:pt x="179856" y="148023"/>
                </a:lnTo>
                <a:cubicBezTo>
                  <a:pt x="179856" y="165604"/>
                  <a:pt x="165604" y="179856"/>
                  <a:pt x="148023" y="179856"/>
                </a:cubicBezTo>
                <a:lnTo>
                  <a:pt x="31833" y="179856"/>
                </a:lnTo>
                <a:cubicBezTo>
                  <a:pt x="14252" y="179856"/>
                  <a:pt x="0" y="165604"/>
                  <a:pt x="0" y="148023"/>
                </a:cubicBezTo>
                <a:lnTo>
                  <a:pt x="0" y="31833"/>
                </a:lnTo>
                <a:cubicBezTo>
                  <a:pt x="0" y="14264"/>
                  <a:pt x="14264" y="0"/>
                  <a:pt x="31833" y="0"/>
                </a:cubicBezTo>
                <a:close/>
              </a:path>
            </a:pathLst>
          </a:custGeom>
          <a:solidFill>
            <a:srgbClr val="000000"/>
          </a:solidFill>
          <a:ln w="20320">
            <a:solidFill>
              <a:srgbClr val="99A1A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3"/>
          <p:cNvSpPr/>
          <p:nvPr/>
        </p:nvSpPr>
        <p:spPr>
          <a:xfrm>
            <a:off x="6699333" y="3418858"/>
            <a:ext cx="1281274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Non-tumor (Class 0)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6412837" y="3673521"/>
            <a:ext cx="5284261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Healthy brain tissue and background. Excluded from tumor analysis.</a:t>
            </a:r>
            <a:endParaRPr lang="en-US" sz="1600" dirty="0"/>
          </a:p>
        </p:txBody>
      </p:sp>
      <p:sp>
        <p:nvSpPr>
          <p:cNvPr id="39" name="Shape 35"/>
          <p:cNvSpPr/>
          <p:nvPr/>
        </p:nvSpPr>
        <p:spPr>
          <a:xfrm>
            <a:off x="6177274" y="4195578"/>
            <a:ext cx="5698089" cy="1400648"/>
          </a:xfrm>
          <a:custGeom>
            <a:avLst/>
            <a:gdLst/>
            <a:ahLst/>
            <a:cxnLst/>
            <a:rect l="l" t="t" r="r" b="b"/>
            <a:pathLst>
              <a:path w="5698089" h="1400648">
                <a:moveTo>
                  <a:pt x="95496" y="0"/>
                </a:moveTo>
                <a:lnTo>
                  <a:pt x="5602593" y="0"/>
                </a:lnTo>
                <a:cubicBezTo>
                  <a:pt x="5655334" y="0"/>
                  <a:pt x="5698089" y="42755"/>
                  <a:pt x="5698089" y="95496"/>
                </a:cubicBezTo>
                <a:lnTo>
                  <a:pt x="5698089" y="1305151"/>
                </a:lnTo>
                <a:cubicBezTo>
                  <a:pt x="5698089" y="1357892"/>
                  <a:pt x="5655334" y="1400648"/>
                  <a:pt x="5602593" y="1400648"/>
                </a:cubicBezTo>
                <a:lnTo>
                  <a:pt x="95496" y="1400648"/>
                </a:lnTo>
                <a:cubicBezTo>
                  <a:pt x="42755" y="1400648"/>
                  <a:pt x="0" y="1357892"/>
                  <a:pt x="0" y="1305151"/>
                </a:cubicBezTo>
                <a:lnTo>
                  <a:pt x="0" y="95496"/>
                </a:lnTo>
                <a:cubicBezTo>
                  <a:pt x="0" y="42755"/>
                  <a:pt x="42755" y="0"/>
                  <a:pt x="9549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6"/>
          <p:cNvSpPr/>
          <p:nvPr/>
        </p:nvSpPr>
        <p:spPr>
          <a:xfrm>
            <a:off x="6304605" y="4322909"/>
            <a:ext cx="5515050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Clinical Significance</a:t>
            </a:r>
            <a:endParaRPr lang="en-US" sz="1600" dirty="0"/>
          </a:p>
        </p:txBody>
      </p:sp>
      <p:sp>
        <p:nvSpPr>
          <p:cNvPr id="41" name="Shape 37"/>
          <p:cNvSpPr/>
          <p:nvPr/>
        </p:nvSpPr>
        <p:spPr>
          <a:xfrm>
            <a:off x="6313558" y="4673071"/>
            <a:ext cx="125342" cy="111415"/>
          </a:xfrm>
          <a:custGeom>
            <a:avLst/>
            <a:gdLst/>
            <a:ahLst/>
            <a:cxnLst/>
            <a:rect l="l" t="t" r="r" b="b"/>
            <a:pathLst>
              <a:path w="125342" h="111415">
                <a:moveTo>
                  <a:pt x="6963" y="10445"/>
                </a:moveTo>
                <a:cubicBezTo>
                  <a:pt x="6963" y="4679"/>
                  <a:pt x="11642" y="0"/>
                  <a:pt x="17409" y="0"/>
                </a:cubicBezTo>
                <a:lnTo>
                  <a:pt x="27854" y="0"/>
                </a:lnTo>
                <a:cubicBezTo>
                  <a:pt x="31705" y="0"/>
                  <a:pt x="34817" y="3112"/>
                  <a:pt x="34817" y="6963"/>
                </a:cubicBezTo>
                <a:cubicBezTo>
                  <a:pt x="34817" y="10815"/>
                  <a:pt x="31705" y="13927"/>
                  <a:pt x="27854" y="13927"/>
                </a:cubicBezTo>
                <a:lnTo>
                  <a:pt x="20890" y="13927"/>
                </a:lnTo>
                <a:lnTo>
                  <a:pt x="20890" y="41781"/>
                </a:lnTo>
                <a:cubicBezTo>
                  <a:pt x="20890" y="53314"/>
                  <a:pt x="30247" y="62671"/>
                  <a:pt x="41781" y="62671"/>
                </a:cubicBezTo>
                <a:cubicBezTo>
                  <a:pt x="53314" y="62671"/>
                  <a:pt x="62671" y="53314"/>
                  <a:pt x="62671" y="41781"/>
                </a:cubicBezTo>
                <a:lnTo>
                  <a:pt x="62671" y="13927"/>
                </a:lnTo>
                <a:lnTo>
                  <a:pt x="55708" y="13927"/>
                </a:lnTo>
                <a:cubicBezTo>
                  <a:pt x="51856" y="13927"/>
                  <a:pt x="48744" y="10815"/>
                  <a:pt x="48744" y="6963"/>
                </a:cubicBezTo>
                <a:cubicBezTo>
                  <a:pt x="48744" y="3112"/>
                  <a:pt x="51856" y="0"/>
                  <a:pt x="55708" y="0"/>
                </a:cubicBezTo>
                <a:lnTo>
                  <a:pt x="66153" y="0"/>
                </a:lnTo>
                <a:cubicBezTo>
                  <a:pt x="71919" y="0"/>
                  <a:pt x="76598" y="4679"/>
                  <a:pt x="76598" y="10445"/>
                </a:cubicBezTo>
                <a:lnTo>
                  <a:pt x="76598" y="41781"/>
                </a:lnTo>
                <a:cubicBezTo>
                  <a:pt x="76598" y="58624"/>
                  <a:pt x="64629" y="72681"/>
                  <a:pt x="48744" y="75902"/>
                </a:cubicBezTo>
                <a:lnTo>
                  <a:pt x="48744" y="80080"/>
                </a:lnTo>
                <a:cubicBezTo>
                  <a:pt x="48744" y="93550"/>
                  <a:pt x="59646" y="104452"/>
                  <a:pt x="73116" y="104452"/>
                </a:cubicBezTo>
                <a:cubicBezTo>
                  <a:pt x="86586" y="104452"/>
                  <a:pt x="97488" y="93550"/>
                  <a:pt x="97488" y="80080"/>
                </a:cubicBezTo>
                <a:lnTo>
                  <a:pt x="97488" y="61474"/>
                </a:lnTo>
                <a:cubicBezTo>
                  <a:pt x="89371" y="58602"/>
                  <a:pt x="83561" y="50877"/>
                  <a:pt x="83561" y="41781"/>
                </a:cubicBezTo>
                <a:cubicBezTo>
                  <a:pt x="83561" y="30247"/>
                  <a:pt x="92918" y="20890"/>
                  <a:pt x="104452" y="20890"/>
                </a:cubicBezTo>
                <a:cubicBezTo>
                  <a:pt x="115985" y="20890"/>
                  <a:pt x="125342" y="30247"/>
                  <a:pt x="125342" y="41781"/>
                </a:cubicBezTo>
                <a:cubicBezTo>
                  <a:pt x="125342" y="50877"/>
                  <a:pt x="119532" y="58624"/>
                  <a:pt x="111415" y="61474"/>
                </a:cubicBezTo>
                <a:lnTo>
                  <a:pt x="111415" y="80080"/>
                </a:lnTo>
                <a:cubicBezTo>
                  <a:pt x="111415" y="101231"/>
                  <a:pt x="94268" y="118379"/>
                  <a:pt x="73116" y="118379"/>
                </a:cubicBezTo>
                <a:cubicBezTo>
                  <a:pt x="51965" y="118379"/>
                  <a:pt x="34817" y="101231"/>
                  <a:pt x="34817" y="80080"/>
                </a:cubicBezTo>
                <a:lnTo>
                  <a:pt x="34817" y="75902"/>
                </a:lnTo>
                <a:cubicBezTo>
                  <a:pt x="18932" y="72681"/>
                  <a:pt x="6963" y="58624"/>
                  <a:pt x="6963" y="41781"/>
                </a:cubicBezTo>
                <a:lnTo>
                  <a:pt x="6963" y="10445"/>
                </a:lnTo>
                <a:close/>
                <a:moveTo>
                  <a:pt x="104452" y="48744"/>
                </a:moveTo>
                <a:cubicBezTo>
                  <a:pt x="108295" y="48744"/>
                  <a:pt x="111415" y="45624"/>
                  <a:pt x="111415" y="41781"/>
                </a:cubicBezTo>
                <a:cubicBezTo>
                  <a:pt x="111415" y="37937"/>
                  <a:pt x="108295" y="34817"/>
                  <a:pt x="104452" y="34817"/>
                </a:cubicBezTo>
                <a:cubicBezTo>
                  <a:pt x="100608" y="34817"/>
                  <a:pt x="97488" y="37937"/>
                  <a:pt x="97488" y="41781"/>
                </a:cubicBezTo>
                <a:cubicBezTo>
                  <a:pt x="97488" y="45624"/>
                  <a:pt x="100608" y="48744"/>
                  <a:pt x="104452" y="4874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38"/>
          <p:cNvSpPr/>
          <p:nvPr/>
        </p:nvSpPr>
        <p:spPr>
          <a:xfrm>
            <a:off x="6507540" y="4641238"/>
            <a:ext cx="3350413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Treatment Planning:</a:t>
            </a:r>
            <a:r>
              <a:rPr lang="en-US" sz="87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Different regions require different treatments</a:t>
            </a:r>
            <a:endParaRPr lang="en-US" sz="1600" dirty="0"/>
          </a:p>
        </p:txBody>
      </p:sp>
      <p:sp>
        <p:nvSpPr>
          <p:cNvPr id="43" name="Shape 39"/>
          <p:cNvSpPr/>
          <p:nvPr/>
        </p:nvSpPr>
        <p:spPr>
          <a:xfrm>
            <a:off x="6320522" y="4895901"/>
            <a:ext cx="111415" cy="111415"/>
          </a:xfrm>
          <a:custGeom>
            <a:avLst/>
            <a:gdLst/>
            <a:ahLst/>
            <a:cxnLst/>
            <a:rect l="l" t="t" r="r" b="b"/>
            <a:pathLst>
              <a:path w="111415" h="111415">
                <a:moveTo>
                  <a:pt x="38299" y="0"/>
                </a:moveTo>
                <a:cubicBezTo>
                  <a:pt x="32532" y="0"/>
                  <a:pt x="27854" y="4679"/>
                  <a:pt x="27854" y="10445"/>
                </a:cubicBezTo>
                <a:lnTo>
                  <a:pt x="27854" y="55708"/>
                </a:lnTo>
                <a:cubicBezTo>
                  <a:pt x="27854" y="61474"/>
                  <a:pt x="32532" y="66153"/>
                  <a:pt x="38299" y="66153"/>
                </a:cubicBezTo>
                <a:lnTo>
                  <a:pt x="52226" y="66153"/>
                </a:lnTo>
                <a:cubicBezTo>
                  <a:pt x="57992" y="66153"/>
                  <a:pt x="62671" y="61474"/>
                  <a:pt x="62671" y="55708"/>
                </a:cubicBezTo>
                <a:lnTo>
                  <a:pt x="62671" y="41781"/>
                </a:lnTo>
                <a:lnTo>
                  <a:pt x="69634" y="41781"/>
                </a:lnTo>
                <a:cubicBezTo>
                  <a:pt x="85019" y="41781"/>
                  <a:pt x="97488" y="54250"/>
                  <a:pt x="97488" y="69634"/>
                </a:cubicBezTo>
                <a:cubicBezTo>
                  <a:pt x="97488" y="85019"/>
                  <a:pt x="85019" y="97488"/>
                  <a:pt x="69634" y="97488"/>
                </a:cubicBezTo>
                <a:lnTo>
                  <a:pt x="6963" y="97488"/>
                </a:lnTo>
                <a:cubicBezTo>
                  <a:pt x="3112" y="97488"/>
                  <a:pt x="0" y="100600"/>
                  <a:pt x="0" y="104452"/>
                </a:cubicBezTo>
                <a:cubicBezTo>
                  <a:pt x="0" y="108303"/>
                  <a:pt x="3112" y="111415"/>
                  <a:pt x="6963" y="111415"/>
                </a:cubicBezTo>
                <a:lnTo>
                  <a:pt x="104452" y="111415"/>
                </a:lnTo>
                <a:cubicBezTo>
                  <a:pt x="108303" y="111415"/>
                  <a:pt x="111415" y="108303"/>
                  <a:pt x="111415" y="104452"/>
                </a:cubicBezTo>
                <a:cubicBezTo>
                  <a:pt x="111415" y="100600"/>
                  <a:pt x="108303" y="97488"/>
                  <a:pt x="104452" y="97488"/>
                </a:cubicBezTo>
                <a:lnTo>
                  <a:pt x="100774" y="97488"/>
                </a:lnTo>
                <a:cubicBezTo>
                  <a:pt x="107389" y="90090"/>
                  <a:pt x="111415" y="80341"/>
                  <a:pt x="111415" y="69634"/>
                </a:cubicBezTo>
                <a:cubicBezTo>
                  <a:pt x="111415" y="46568"/>
                  <a:pt x="92701" y="27854"/>
                  <a:pt x="69634" y="27854"/>
                </a:cubicBezTo>
                <a:lnTo>
                  <a:pt x="62671" y="27854"/>
                </a:lnTo>
                <a:lnTo>
                  <a:pt x="62671" y="10445"/>
                </a:lnTo>
                <a:cubicBezTo>
                  <a:pt x="62671" y="4679"/>
                  <a:pt x="57992" y="0"/>
                  <a:pt x="52226" y="0"/>
                </a:cubicBezTo>
                <a:lnTo>
                  <a:pt x="38299" y="0"/>
                </a:lnTo>
                <a:close/>
                <a:moveTo>
                  <a:pt x="26113" y="76598"/>
                </a:moveTo>
                <a:cubicBezTo>
                  <a:pt x="23219" y="76598"/>
                  <a:pt x="20890" y="78926"/>
                  <a:pt x="20890" y="81820"/>
                </a:cubicBezTo>
                <a:cubicBezTo>
                  <a:pt x="20890" y="84715"/>
                  <a:pt x="23219" y="87043"/>
                  <a:pt x="26113" y="87043"/>
                </a:cubicBezTo>
                <a:lnTo>
                  <a:pt x="64412" y="87043"/>
                </a:lnTo>
                <a:cubicBezTo>
                  <a:pt x="67306" y="87043"/>
                  <a:pt x="69634" y="84715"/>
                  <a:pt x="69634" y="81820"/>
                </a:cubicBezTo>
                <a:cubicBezTo>
                  <a:pt x="69634" y="78926"/>
                  <a:pt x="67306" y="76598"/>
                  <a:pt x="64412" y="76598"/>
                </a:cubicBezTo>
                <a:lnTo>
                  <a:pt x="26113" y="7659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6507540" y="4864068"/>
            <a:ext cx="3024125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Biopsy Guidance:</a:t>
            </a:r>
            <a:r>
              <a:rPr lang="en-US" sz="87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Identify most representative tumor areas</a:t>
            </a:r>
            <a:endParaRPr lang="en-US" sz="1600" dirty="0"/>
          </a:p>
        </p:txBody>
      </p:sp>
      <p:sp>
        <p:nvSpPr>
          <p:cNvPr id="45" name="Shape 41"/>
          <p:cNvSpPr/>
          <p:nvPr/>
        </p:nvSpPr>
        <p:spPr>
          <a:xfrm>
            <a:off x="6320522" y="5118732"/>
            <a:ext cx="111415" cy="111415"/>
          </a:xfrm>
          <a:custGeom>
            <a:avLst/>
            <a:gdLst/>
            <a:ahLst/>
            <a:cxnLst/>
            <a:rect l="l" t="t" r="r" b="b"/>
            <a:pathLst>
              <a:path w="111415" h="111415">
                <a:moveTo>
                  <a:pt x="13927" y="13927"/>
                </a:moveTo>
                <a:cubicBezTo>
                  <a:pt x="13927" y="10075"/>
                  <a:pt x="10815" y="6963"/>
                  <a:pt x="6963" y="6963"/>
                </a:cubicBezTo>
                <a:cubicBezTo>
                  <a:pt x="3112" y="6963"/>
                  <a:pt x="0" y="10075"/>
                  <a:pt x="0" y="13927"/>
                </a:cubicBezTo>
                <a:lnTo>
                  <a:pt x="0" y="87043"/>
                </a:lnTo>
                <a:cubicBezTo>
                  <a:pt x="0" y="96661"/>
                  <a:pt x="7790" y="104452"/>
                  <a:pt x="17409" y="104452"/>
                </a:cubicBezTo>
                <a:lnTo>
                  <a:pt x="104452" y="104452"/>
                </a:lnTo>
                <a:cubicBezTo>
                  <a:pt x="108303" y="104452"/>
                  <a:pt x="111415" y="101340"/>
                  <a:pt x="111415" y="97488"/>
                </a:cubicBezTo>
                <a:cubicBezTo>
                  <a:pt x="111415" y="93637"/>
                  <a:pt x="108303" y="90525"/>
                  <a:pt x="104452" y="90525"/>
                </a:cubicBezTo>
                <a:lnTo>
                  <a:pt x="17409" y="90525"/>
                </a:lnTo>
                <a:cubicBezTo>
                  <a:pt x="15494" y="90525"/>
                  <a:pt x="13927" y="88958"/>
                  <a:pt x="13927" y="87043"/>
                </a:cubicBezTo>
                <a:lnTo>
                  <a:pt x="13927" y="13927"/>
                </a:lnTo>
                <a:close/>
                <a:moveTo>
                  <a:pt x="102406" y="32772"/>
                </a:moveTo>
                <a:cubicBezTo>
                  <a:pt x="105126" y="30052"/>
                  <a:pt x="105126" y="25634"/>
                  <a:pt x="102406" y="22914"/>
                </a:cubicBezTo>
                <a:cubicBezTo>
                  <a:pt x="99686" y="20194"/>
                  <a:pt x="95269" y="20194"/>
                  <a:pt x="92549" y="22914"/>
                </a:cubicBezTo>
                <a:lnTo>
                  <a:pt x="69634" y="45850"/>
                </a:lnTo>
                <a:lnTo>
                  <a:pt x="57144" y="33381"/>
                </a:lnTo>
                <a:cubicBezTo>
                  <a:pt x="54424" y="30661"/>
                  <a:pt x="50006" y="30661"/>
                  <a:pt x="47286" y="33381"/>
                </a:cubicBezTo>
                <a:lnTo>
                  <a:pt x="26396" y="54271"/>
                </a:lnTo>
                <a:cubicBezTo>
                  <a:pt x="23676" y="56991"/>
                  <a:pt x="23676" y="61409"/>
                  <a:pt x="26396" y="64129"/>
                </a:cubicBezTo>
                <a:cubicBezTo>
                  <a:pt x="29116" y="66849"/>
                  <a:pt x="33533" y="66849"/>
                  <a:pt x="36253" y="64129"/>
                </a:cubicBezTo>
                <a:lnTo>
                  <a:pt x="52226" y="48157"/>
                </a:lnTo>
                <a:lnTo>
                  <a:pt x="64717" y="60647"/>
                </a:lnTo>
                <a:cubicBezTo>
                  <a:pt x="67437" y="63367"/>
                  <a:pt x="71854" y="63367"/>
                  <a:pt x="74574" y="60647"/>
                </a:cubicBezTo>
                <a:lnTo>
                  <a:pt x="102428" y="3279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2"/>
          <p:cNvSpPr/>
          <p:nvPr/>
        </p:nvSpPr>
        <p:spPr>
          <a:xfrm>
            <a:off x="6507540" y="5086899"/>
            <a:ext cx="2888836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 Monitoring:</a:t>
            </a:r>
            <a:r>
              <a:rPr lang="en-US" sz="87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Track changes in each sub-region</a:t>
            </a:r>
            <a:endParaRPr lang="en-US" sz="1600" dirty="0"/>
          </a:p>
        </p:txBody>
      </p:sp>
      <p:sp>
        <p:nvSpPr>
          <p:cNvPr id="47" name="Shape 43"/>
          <p:cNvSpPr/>
          <p:nvPr/>
        </p:nvSpPr>
        <p:spPr>
          <a:xfrm>
            <a:off x="6320522" y="5341562"/>
            <a:ext cx="111415" cy="111415"/>
          </a:xfrm>
          <a:custGeom>
            <a:avLst/>
            <a:gdLst/>
            <a:ahLst/>
            <a:cxnLst/>
            <a:rect l="l" t="t" r="r" b="b"/>
            <a:pathLst>
              <a:path w="111415" h="111415">
                <a:moveTo>
                  <a:pt x="13927" y="24372"/>
                </a:moveTo>
                <a:cubicBezTo>
                  <a:pt x="13927" y="18605"/>
                  <a:pt x="18605" y="13927"/>
                  <a:pt x="24372" y="13927"/>
                </a:cubicBezTo>
                <a:cubicBezTo>
                  <a:pt x="30139" y="13927"/>
                  <a:pt x="34817" y="18605"/>
                  <a:pt x="34817" y="24372"/>
                </a:cubicBezTo>
                <a:lnTo>
                  <a:pt x="34817" y="48744"/>
                </a:lnTo>
                <a:lnTo>
                  <a:pt x="13927" y="48744"/>
                </a:lnTo>
                <a:lnTo>
                  <a:pt x="13927" y="24372"/>
                </a:lnTo>
                <a:close/>
                <a:moveTo>
                  <a:pt x="38299" y="80080"/>
                </a:moveTo>
                <a:cubicBezTo>
                  <a:pt x="38299" y="69482"/>
                  <a:pt x="42238" y="59799"/>
                  <a:pt x="48744" y="52443"/>
                </a:cubicBezTo>
                <a:lnTo>
                  <a:pt x="48744" y="24372"/>
                </a:lnTo>
                <a:cubicBezTo>
                  <a:pt x="48744" y="10902"/>
                  <a:pt x="37842" y="0"/>
                  <a:pt x="24372" y="0"/>
                </a:cubicBezTo>
                <a:cubicBezTo>
                  <a:pt x="10902" y="0"/>
                  <a:pt x="0" y="10902"/>
                  <a:pt x="0" y="24372"/>
                </a:cubicBezTo>
                <a:lnTo>
                  <a:pt x="0" y="87043"/>
                </a:lnTo>
                <a:cubicBezTo>
                  <a:pt x="0" y="100513"/>
                  <a:pt x="10902" y="111415"/>
                  <a:pt x="24372" y="111415"/>
                </a:cubicBezTo>
                <a:cubicBezTo>
                  <a:pt x="32489" y="111415"/>
                  <a:pt x="39670" y="107455"/>
                  <a:pt x="44109" y="101340"/>
                </a:cubicBezTo>
                <a:cubicBezTo>
                  <a:pt x="40410" y="95116"/>
                  <a:pt x="38299" y="87848"/>
                  <a:pt x="38299" y="80080"/>
                </a:cubicBezTo>
                <a:close/>
                <a:moveTo>
                  <a:pt x="52378" y="94746"/>
                </a:moveTo>
                <a:cubicBezTo>
                  <a:pt x="53379" y="96640"/>
                  <a:pt x="55925" y="96857"/>
                  <a:pt x="57448" y="95334"/>
                </a:cubicBezTo>
                <a:lnTo>
                  <a:pt x="95334" y="57448"/>
                </a:lnTo>
                <a:cubicBezTo>
                  <a:pt x="96857" y="55925"/>
                  <a:pt x="96640" y="53379"/>
                  <a:pt x="94746" y="52378"/>
                </a:cubicBezTo>
                <a:cubicBezTo>
                  <a:pt x="90372" y="50050"/>
                  <a:pt x="85389" y="48744"/>
                  <a:pt x="80080" y="48744"/>
                </a:cubicBezTo>
                <a:cubicBezTo>
                  <a:pt x="62780" y="48744"/>
                  <a:pt x="48744" y="62780"/>
                  <a:pt x="48744" y="80080"/>
                </a:cubicBezTo>
                <a:cubicBezTo>
                  <a:pt x="48744" y="85368"/>
                  <a:pt x="50050" y="90372"/>
                  <a:pt x="52378" y="94746"/>
                </a:cubicBezTo>
                <a:close/>
                <a:moveTo>
                  <a:pt x="64825" y="102711"/>
                </a:moveTo>
                <a:cubicBezTo>
                  <a:pt x="63302" y="104234"/>
                  <a:pt x="63520" y="106780"/>
                  <a:pt x="65413" y="107781"/>
                </a:cubicBezTo>
                <a:cubicBezTo>
                  <a:pt x="69787" y="110109"/>
                  <a:pt x="74770" y="111415"/>
                  <a:pt x="80080" y="111415"/>
                </a:cubicBezTo>
                <a:cubicBezTo>
                  <a:pt x="97379" y="111415"/>
                  <a:pt x="111415" y="97379"/>
                  <a:pt x="111415" y="80080"/>
                </a:cubicBezTo>
                <a:cubicBezTo>
                  <a:pt x="111415" y="74792"/>
                  <a:pt x="110109" y="69787"/>
                  <a:pt x="107781" y="65413"/>
                </a:cubicBezTo>
                <a:cubicBezTo>
                  <a:pt x="106780" y="63520"/>
                  <a:pt x="104234" y="63302"/>
                  <a:pt x="102711" y="64825"/>
                </a:cubicBezTo>
                <a:lnTo>
                  <a:pt x="64825" y="10271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4"/>
          <p:cNvSpPr/>
          <p:nvPr/>
        </p:nvSpPr>
        <p:spPr>
          <a:xfrm>
            <a:off x="6507540" y="5309729"/>
            <a:ext cx="2562548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Drug Response:</a:t>
            </a:r>
            <a:r>
              <a:rPr lang="en-US" sz="87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Evaluate treatment effectiveness</a:t>
            </a:r>
            <a:endParaRPr lang="en-US" sz="16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D657405-6551-0FF2-2F2E-416C651C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5" y="4322909"/>
            <a:ext cx="2682136" cy="162666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3C8A3D4-592B-300B-4252-80EAB6C1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862" y="1279681"/>
            <a:ext cx="3124649" cy="20219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0"/>
                </a:moveTo>
                <a:lnTo>
                  <a:pt x="285750" y="0"/>
                </a:lnTo>
                <a:cubicBezTo>
                  <a:pt x="338320" y="0"/>
                  <a:pt x="381000" y="42680"/>
                  <a:pt x="381000" y="95250"/>
                </a:cubicBezTo>
                <a:lnTo>
                  <a:pt x="381000" y="285750"/>
                </a:lnTo>
                <a:cubicBezTo>
                  <a:pt x="381000" y="338320"/>
                  <a:pt x="338320" y="381000"/>
                  <a:pt x="285750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7813" y="317500"/>
            <a:ext cx="460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50" y="349250"/>
            <a:ext cx="333375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Challenges &amp; Solutions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857250"/>
            <a:ext cx="5683250" cy="1809750"/>
          </a:xfrm>
          <a:custGeom>
            <a:avLst/>
            <a:gdLst/>
            <a:ahLst/>
            <a:cxnLst/>
            <a:rect l="l" t="t" r="r" b="b"/>
            <a:pathLst>
              <a:path w="5683250" h="1809750">
                <a:moveTo>
                  <a:pt x="31750" y="0"/>
                </a:moveTo>
                <a:lnTo>
                  <a:pt x="5588003" y="0"/>
                </a:lnTo>
                <a:cubicBezTo>
                  <a:pt x="5640606" y="0"/>
                  <a:pt x="5683250" y="42644"/>
                  <a:pt x="5683250" y="95247"/>
                </a:cubicBezTo>
                <a:lnTo>
                  <a:pt x="5683250" y="1714503"/>
                </a:lnTo>
                <a:cubicBezTo>
                  <a:pt x="5683250" y="1767106"/>
                  <a:pt x="5640606" y="1809750"/>
                  <a:pt x="5588003" y="1809750"/>
                </a:cubicBezTo>
                <a:lnTo>
                  <a:pt x="31750" y="1809750"/>
                </a:lnTo>
                <a:cubicBezTo>
                  <a:pt x="14215" y="1809750"/>
                  <a:pt x="0" y="1795535"/>
                  <a:pt x="0" y="177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3375" y="857250"/>
            <a:ext cx="31750" cy="1809750"/>
          </a:xfrm>
          <a:custGeom>
            <a:avLst/>
            <a:gdLst/>
            <a:ahLst/>
            <a:cxnLst/>
            <a:rect l="l" t="t" r="r" b="b"/>
            <a:pathLst>
              <a:path w="31750" h="1809750">
                <a:moveTo>
                  <a:pt x="31750" y="0"/>
                </a:moveTo>
                <a:lnTo>
                  <a:pt x="31750" y="0"/>
                </a:lnTo>
                <a:lnTo>
                  <a:pt x="31750" y="1809750"/>
                </a:lnTo>
                <a:lnTo>
                  <a:pt x="31750" y="1809750"/>
                </a:lnTo>
                <a:cubicBezTo>
                  <a:pt x="14227" y="1809750"/>
                  <a:pt x="0" y="1795523"/>
                  <a:pt x="0" y="177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96094" y="102393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0"/>
                </a:moveTo>
                <a:cubicBezTo>
                  <a:pt x="75540" y="0"/>
                  <a:pt x="79307" y="2260"/>
                  <a:pt x="81260" y="5860"/>
                </a:cubicBezTo>
                <a:lnTo>
                  <a:pt x="141536" y="117481"/>
                </a:lnTo>
                <a:cubicBezTo>
                  <a:pt x="143405" y="120941"/>
                  <a:pt x="143321" y="125127"/>
                  <a:pt x="141312" y="128504"/>
                </a:cubicBezTo>
                <a:cubicBezTo>
                  <a:pt x="139303" y="131880"/>
                  <a:pt x="135648" y="133945"/>
                  <a:pt x="131713" y="133945"/>
                </a:cubicBezTo>
                <a:lnTo>
                  <a:pt x="11162" y="133945"/>
                </a:lnTo>
                <a:cubicBezTo>
                  <a:pt x="7227" y="133945"/>
                  <a:pt x="3600" y="131880"/>
                  <a:pt x="1563" y="128504"/>
                </a:cubicBezTo>
                <a:cubicBezTo>
                  <a:pt x="-474" y="125127"/>
                  <a:pt x="-530" y="120941"/>
                  <a:pt x="1339" y="117481"/>
                </a:cubicBezTo>
                <a:lnTo>
                  <a:pt x="61615" y="5860"/>
                </a:lnTo>
                <a:cubicBezTo>
                  <a:pt x="63568" y="2260"/>
                  <a:pt x="67335" y="0"/>
                  <a:pt x="71438" y="0"/>
                </a:cubicBezTo>
                <a:close/>
                <a:moveTo>
                  <a:pt x="71438" y="46881"/>
                </a:moveTo>
                <a:cubicBezTo>
                  <a:pt x="67726" y="46881"/>
                  <a:pt x="64740" y="49867"/>
                  <a:pt x="64740" y="53578"/>
                </a:cubicBezTo>
                <a:lnTo>
                  <a:pt x="64740" y="84832"/>
                </a:lnTo>
                <a:cubicBezTo>
                  <a:pt x="64740" y="88543"/>
                  <a:pt x="67726" y="91529"/>
                  <a:pt x="71438" y="91529"/>
                </a:cubicBezTo>
                <a:cubicBezTo>
                  <a:pt x="75149" y="91529"/>
                  <a:pt x="78135" y="88543"/>
                  <a:pt x="78135" y="84832"/>
                </a:cubicBezTo>
                <a:lnTo>
                  <a:pt x="78135" y="53578"/>
                </a:lnTo>
                <a:cubicBezTo>
                  <a:pt x="78135" y="49867"/>
                  <a:pt x="75149" y="46881"/>
                  <a:pt x="71438" y="46881"/>
                </a:cubicBezTo>
                <a:close/>
                <a:moveTo>
                  <a:pt x="78888" y="107156"/>
                </a:moveTo>
                <a:cubicBezTo>
                  <a:pt x="79058" y="104391"/>
                  <a:pt x="77678" y="101759"/>
                  <a:pt x="75308" y="100325"/>
                </a:cubicBezTo>
                <a:cubicBezTo>
                  <a:pt x="72937" y="98891"/>
                  <a:pt x="69966" y="98891"/>
                  <a:pt x="67595" y="100325"/>
                </a:cubicBezTo>
                <a:cubicBezTo>
                  <a:pt x="65224" y="101759"/>
                  <a:pt x="63845" y="104391"/>
                  <a:pt x="64015" y="107156"/>
                </a:cubicBezTo>
                <a:cubicBezTo>
                  <a:pt x="63845" y="109922"/>
                  <a:pt x="65224" y="112553"/>
                  <a:pt x="67595" y="113987"/>
                </a:cubicBezTo>
                <a:cubicBezTo>
                  <a:pt x="69966" y="115421"/>
                  <a:pt x="72937" y="115421"/>
                  <a:pt x="75308" y="113987"/>
                </a:cubicBezTo>
                <a:cubicBezTo>
                  <a:pt x="77678" y="112553"/>
                  <a:pt x="79058" y="109922"/>
                  <a:pt x="78888" y="107156"/>
                </a:cubicBezTo>
                <a:close/>
              </a:path>
            </a:pathLst>
          </a:custGeom>
          <a:solidFill>
            <a:srgbClr val="C1000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58813" y="984250"/>
            <a:ext cx="5302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1: Class Imbalance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76250" y="1301750"/>
            <a:ext cx="5468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Tumor regions represent only ~2% of total pixels, with severe imbalance between classes.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6250" y="1555750"/>
            <a:ext cx="5413375" cy="984250"/>
          </a:xfrm>
          <a:custGeom>
            <a:avLst/>
            <a:gdLst/>
            <a:ahLst/>
            <a:cxnLst/>
            <a:rect l="l" t="t" r="r" b="b"/>
            <a:pathLst>
              <a:path w="5413375" h="984250">
                <a:moveTo>
                  <a:pt x="63504" y="0"/>
                </a:moveTo>
                <a:lnTo>
                  <a:pt x="5349871" y="0"/>
                </a:lnTo>
                <a:cubicBezTo>
                  <a:pt x="5384943" y="0"/>
                  <a:pt x="5413375" y="28432"/>
                  <a:pt x="5413375" y="63504"/>
                </a:cubicBezTo>
                <a:lnTo>
                  <a:pt x="5413375" y="920746"/>
                </a:lnTo>
                <a:cubicBezTo>
                  <a:pt x="5413375" y="955818"/>
                  <a:pt x="5384943" y="984250"/>
                  <a:pt x="5349871" y="984250"/>
                </a:cubicBezTo>
                <a:lnTo>
                  <a:pt x="63504" y="984250"/>
                </a:lnTo>
                <a:cubicBezTo>
                  <a:pt x="28432" y="984250"/>
                  <a:pt x="0" y="955818"/>
                  <a:pt x="0" y="920746"/>
                </a:cubicBezTo>
                <a:lnTo>
                  <a:pt x="0" y="63504"/>
                </a:lnTo>
                <a:cubicBezTo>
                  <a:pt x="0" y="28455"/>
                  <a:pt x="28455" y="0"/>
                  <a:pt x="6350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71500" y="165100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1500" y="19050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Combined Dice Loss + Categorical Crossentropy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1500" y="20955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Class weights inversely proportional to frequency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1500" y="22860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Data augmentation to increase minority class samples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33375" y="2794000"/>
            <a:ext cx="5683250" cy="1809750"/>
          </a:xfrm>
          <a:custGeom>
            <a:avLst/>
            <a:gdLst/>
            <a:ahLst/>
            <a:cxnLst/>
            <a:rect l="l" t="t" r="r" b="b"/>
            <a:pathLst>
              <a:path w="5683250" h="1809750">
                <a:moveTo>
                  <a:pt x="31750" y="0"/>
                </a:moveTo>
                <a:lnTo>
                  <a:pt x="5588003" y="0"/>
                </a:lnTo>
                <a:cubicBezTo>
                  <a:pt x="5640606" y="0"/>
                  <a:pt x="5683250" y="42644"/>
                  <a:pt x="5683250" y="95247"/>
                </a:cubicBezTo>
                <a:lnTo>
                  <a:pt x="5683250" y="1714503"/>
                </a:lnTo>
                <a:cubicBezTo>
                  <a:pt x="5683250" y="1767106"/>
                  <a:pt x="5640606" y="1809750"/>
                  <a:pt x="5588003" y="1809750"/>
                </a:cubicBezTo>
                <a:lnTo>
                  <a:pt x="31750" y="1809750"/>
                </a:lnTo>
                <a:cubicBezTo>
                  <a:pt x="14215" y="1809750"/>
                  <a:pt x="0" y="1795535"/>
                  <a:pt x="0" y="177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7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33375" y="2794000"/>
            <a:ext cx="31750" cy="1809750"/>
          </a:xfrm>
          <a:custGeom>
            <a:avLst/>
            <a:gdLst/>
            <a:ahLst/>
            <a:cxnLst/>
            <a:rect l="l" t="t" r="r" b="b"/>
            <a:pathLst>
              <a:path w="31750" h="1809750">
                <a:moveTo>
                  <a:pt x="31750" y="0"/>
                </a:moveTo>
                <a:lnTo>
                  <a:pt x="31750" y="0"/>
                </a:lnTo>
                <a:lnTo>
                  <a:pt x="31750" y="1809750"/>
                </a:lnTo>
                <a:lnTo>
                  <a:pt x="31750" y="1809750"/>
                </a:lnTo>
                <a:cubicBezTo>
                  <a:pt x="14227" y="1809750"/>
                  <a:pt x="0" y="1795523"/>
                  <a:pt x="0" y="177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6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96094" y="29606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7859" y="17859"/>
                </a:moveTo>
                <a:cubicBezTo>
                  <a:pt x="8009" y="17859"/>
                  <a:pt x="0" y="25868"/>
                  <a:pt x="0" y="35719"/>
                </a:cubicBezTo>
                <a:lnTo>
                  <a:pt x="0" y="37784"/>
                </a:lnTo>
                <a:cubicBezTo>
                  <a:pt x="0" y="39681"/>
                  <a:pt x="1228" y="41300"/>
                  <a:pt x="2818" y="42332"/>
                </a:cubicBezTo>
                <a:cubicBezTo>
                  <a:pt x="6502" y="44732"/>
                  <a:pt x="8930" y="48862"/>
                  <a:pt x="8930" y="53578"/>
                </a:cubicBezTo>
                <a:cubicBezTo>
                  <a:pt x="8930" y="58294"/>
                  <a:pt x="6502" y="62424"/>
                  <a:pt x="2818" y="64824"/>
                </a:cubicBezTo>
                <a:cubicBezTo>
                  <a:pt x="1228" y="65856"/>
                  <a:pt x="0" y="67475"/>
                  <a:pt x="0" y="69373"/>
                </a:cubicBezTo>
                <a:lnTo>
                  <a:pt x="0" y="84832"/>
                </a:lnTo>
                <a:lnTo>
                  <a:pt x="142875" y="84832"/>
                </a:lnTo>
                <a:lnTo>
                  <a:pt x="142875" y="69373"/>
                </a:lnTo>
                <a:cubicBezTo>
                  <a:pt x="142875" y="67475"/>
                  <a:pt x="141647" y="65856"/>
                  <a:pt x="140057" y="64824"/>
                </a:cubicBezTo>
                <a:cubicBezTo>
                  <a:pt x="136373" y="62424"/>
                  <a:pt x="133945" y="58294"/>
                  <a:pt x="133945" y="53578"/>
                </a:cubicBezTo>
                <a:cubicBezTo>
                  <a:pt x="133945" y="48862"/>
                  <a:pt x="136373" y="44732"/>
                  <a:pt x="140057" y="42332"/>
                </a:cubicBezTo>
                <a:cubicBezTo>
                  <a:pt x="141647" y="41300"/>
                  <a:pt x="142875" y="39681"/>
                  <a:pt x="142875" y="37784"/>
                </a:cubicBezTo>
                <a:lnTo>
                  <a:pt x="142875" y="35719"/>
                </a:lnTo>
                <a:cubicBezTo>
                  <a:pt x="142875" y="25868"/>
                  <a:pt x="134866" y="17859"/>
                  <a:pt x="125016" y="17859"/>
                </a:cubicBezTo>
                <a:lnTo>
                  <a:pt x="17859" y="17859"/>
                </a:lnTo>
                <a:close/>
                <a:moveTo>
                  <a:pt x="142875" y="116086"/>
                </a:moveTo>
                <a:lnTo>
                  <a:pt x="142875" y="98227"/>
                </a:lnTo>
                <a:lnTo>
                  <a:pt x="0" y="98227"/>
                </a:lnTo>
                <a:lnTo>
                  <a:pt x="0" y="116086"/>
                </a:lnTo>
                <a:cubicBezTo>
                  <a:pt x="0" y="121025"/>
                  <a:pt x="3990" y="125016"/>
                  <a:pt x="8930" y="125016"/>
                </a:cubicBezTo>
                <a:lnTo>
                  <a:pt x="26789" y="125016"/>
                </a:lnTo>
                <a:lnTo>
                  <a:pt x="26789" y="118318"/>
                </a:lnTo>
                <a:cubicBezTo>
                  <a:pt x="26789" y="114607"/>
                  <a:pt x="29775" y="111621"/>
                  <a:pt x="33486" y="111621"/>
                </a:cubicBezTo>
                <a:cubicBezTo>
                  <a:pt x="37198" y="111621"/>
                  <a:pt x="40184" y="114607"/>
                  <a:pt x="40184" y="118318"/>
                </a:cubicBezTo>
                <a:lnTo>
                  <a:pt x="40184" y="125016"/>
                </a:lnTo>
                <a:lnTo>
                  <a:pt x="64740" y="125016"/>
                </a:lnTo>
                <a:lnTo>
                  <a:pt x="64740" y="118318"/>
                </a:lnTo>
                <a:cubicBezTo>
                  <a:pt x="64740" y="114607"/>
                  <a:pt x="67726" y="111621"/>
                  <a:pt x="71438" y="111621"/>
                </a:cubicBezTo>
                <a:cubicBezTo>
                  <a:pt x="75149" y="111621"/>
                  <a:pt x="78135" y="114607"/>
                  <a:pt x="78135" y="118318"/>
                </a:cubicBezTo>
                <a:lnTo>
                  <a:pt x="78135" y="125016"/>
                </a:lnTo>
                <a:lnTo>
                  <a:pt x="102691" y="125016"/>
                </a:lnTo>
                <a:lnTo>
                  <a:pt x="102691" y="118318"/>
                </a:lnTo>
                <a:cubicBezTo>
                  <a:pt x="102691" y="114607"/>
                  <a:pt x="105677" y="111621"/>
                  <a:pt x="109389" y="111621"/>
                </a:cubicBezTo>
                <a:cubicBezTo>
                  <a:pt x="113100" y="111621"/>
                  <a:pt x="116086" y="114607"/>
                  <a:pt x="116086" y="118318"/>
                </a:cubicBezTo>
                <a:lnTo>
                  <a:pt x="116086" y="125016"/>
                </a:lnTo>
                <a:lnTo>
                  <a:pt x="133945" y="125016"/>
                </a:lnTo>
                <a:cubicBezTo>
                  <a:pt x="138885" y="125016"/>
                  <a:pt x="142875" y="121025"/>
                  <a:pt x="142875" y="116086"/>
                </a:cubicBezTo>
                <a:close/>
                <a:moveTo>
                  <a:pt x="44648" y="44648"/>
                </a:moveTo>
                <a:lnTo>
                  <a:pt x="44648" y="62508"/>
                </a:lnTo>
                <a:cubicBezTo>
                  <a:pt x="44648" y="67447"/>
                  <a:pt x="40658" y="71438"/>
                  <a:pt x="35719" y="71438"/>
                </a:cubicBezTo>
                <a:cubicBezTo>
                  <a:pt x="30780" y="71438"/>
                  <a:pt x="26789" y="67447"/>
                  <a:pt x="26789" y="62508"/>
                </a:cubicBezTo>
                <a:lnTo>
                  <a:pt x="26789" y="44648"/>
                </a:lnTo>
                <a:cubicBezTo>
                  <a:pt x="26789" y="39709"/>
                  <a:pt x="30780" y="35719"/>
                  <a:pt x="35719" y="35719"/>
                </a:cubicBezTo>
                <a:cubicBezTo>
                  <a:pt x="40658" y="35719"/>
                  <a:pt x="44648" y="39709"/>
                  <a:pt x="44648" y="44648"/>
                </a:cubicBezTo>
                <a:close/>
                <a:moveTo>
                  <a:pt x="80367" y="44648"/>
                </a:moveTo>
                <a:lnTo>
                  <a:pt x="80367" y="62508"/>
                </a:lnTo>
                <a:cubicBezTo>
                  <a:pt x="80367" y="67447"/>
                  <a:pt x="76377" y="71438"/>
                  <a:pt x="71438" y="71438"/>
                </a:cubicBezTo>
                <a:cubicBezTo>
                  <a:pt x="66498" y="71438"/>
                  <a:pt x="62508" y="67447"/>
                  <a:pt x="62508" y="62508"/>
                </a:cubicBezTo>
                <a:lnTo>
                  <a:pt x="62508" y="44648"/>
                </a:lnTo>
                <a:cubicBezTo>
                  <a:pt x="62508" y="39709"/>
                  <a:pt x="66498" y="35719"/>
                  <a:pt x="71438" y="35719"/>
                </a:cubicBezTo>
                <a:cubicBezTo>
                  <a:pt x="76377" y="35719"/>
                  <a:pt x="80367" y="39709"/>
                  <a:pt x="80367" y="44648"/>
                </a:cubicBezTo>
                <a:close/>
                <a:moveTo>
                  <a:pt x="116086" y="44648"/>
                </a:moveTo>
                <a:lnTo>
                  <a:pt x="116086" y="62508"/>
                </a:lnTo>
                <a:cubicBezTo>
                  <a:pt x="116086" y="67447"/>
                  <a:pt x="112095" y="71438"/>
                  <a:pt x="107156" y="71438"/>
                </a:cubicBezTo>
                <a:cubicBezTo>
                  <a:pt x="102217" y="71438"/>
                  <a:pt x="98227" y="67447"/>
                  <a:pt x="98227" y="62508"/>
                </a:cubicBezTo>
                <a:lnTo>
                  <a:pt x="98227" y="44648"/>
                </a:lnTo>
                <a:cubicBezTo>
                  <a:pt x="98227" y="39709"/>
                  <a:pt x="102217" y="35719"/>
                  <a:pt x="107156" y="35719"/>
                </a:cubicBezTo>
                <a:cubicBezTo>
                  <a:pt x="112095" y="35719"/>
                  <a:pt x="116086" y="39709"/>
                  <a:pt x="116086" y="44648"/>
                </a:cubicBezTo>
                <a:close/>
              </a:path>
            </a:pathLst>
          </a:custGeom>
          <a:solidFill>
            <a:srgbClr val="CA35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58813" y="2921000"/>
            <a:ext cx="5302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A35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2: Memory Constraints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76250" y="3238500"/>
            <a:ext cx="5468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3D volumes (240×240×155) are too large for GPU memory during training.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76250" y="3492500"/>
            <a:ext cx="5413375" cy="984250"/>
          </a:xfrm>
          <a:custGeom>
            <a:avLst/>
            <a:gdLst/>
            <a:ahLst/>
            <a:cxnLst/>
            <a:rect l="l" t="t" r="r" b="b"/>
            <a:pathLst>
              <a:path w="5413375" h="984250">
                <a:moveTo>
                  <a:pt x="63504" y="0"/>
                </a:moveTo>
                <a:lnTo>
                  <a:pt x="5349871" y="0"/>
                </a:lnTo>
                <a:cubicBezTo>
                  <a:pt x="5384943" y="0"/>
                  <a:pt x="5413375" y="28432"/>
                  <a:pt x="5413375" y="63504"/>
                </a:cubicBezTo>
                <a:lnTo>
                  <a:pt x="5413375" y="920746"/>
                </a:lnTo>
                <a:cubicBezTo>
                  <a:pt x="5413375" y="955818"/>
                  <a:pt x="5384943" y="984250"/>
                  <a:pt x="5349871" y="984250"/>
                </a:cubicBezTo>
                <a:lnTo>
                  <a:pt x="63504" y="984250"/>
                </a:lnTo>
                <a:cubicBezTo>
                  <a:pt x="28432" y="984250"/>
                  <a:pt x="0" y="955818"/>
                  <a:pt x="0" y="920746"/>
                </a:cubicBezTo>
                <a:lnTo>
                  <a:pt x="0" y="63504"/>
                </a:lnTo>
                <a:cubicBezTo>
                  <a:pt x="0" y="28455"/>
                  <a:pt x="28455" y="0"/>
                  <a:pt x="6350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71500" y="358775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Solution: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71500" y="384175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2D slice-by-slice segmentation approach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71500" y="403225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Resize to 128×128 for computational efficiency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1500" y="422275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Batch size of 32 with gradient accumulation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33375" y="4730750"/>
            <a:ext cx="5683250" cy="1809750"/>
          </a:xfrm>
          <a:custGeom>
            <a:avLst/>
            <a:gdLst/>
            <a:ahLst/>
            <a:cxnLst/>
            <a:rect l="l" t="t" r="r" b="b"/>
            <a:pathLst>
              <a:path w="5683250" h="1809750">
                <a:moveTo>
                  <a:pt x="31750" y="0"/>
                </a:moveTo>
                <a:lnTo>
                  <a:pt x="5588003" y="0"/>
                </a:lnTo>
                <a:cubicBezTo>
                  <a:pt x="5640606" y="0"/>
                  <a:pt x="5683250" y="42644"/>
                  <a:pt x="5683250" y="95247"/>
                </a:cubicBezTo>
                <a:lnTo>
                  <a:pt x="5683250" y="1714503"/>
                </a:lnTo>
                <a:cubicBezTo>
                  <a:pt x="5683250" y="1767106"/>
                  <a:pt x="5640606" y="1809750"/>
                  <a:pt x="5588003" y="1809750"/>
                </a:cubicBezTo>
                <a:lnTo>
                  <a:pt x="31750" y="1809750"/>
                </a:lnTo>
                <a:cubicBezTo>
                  <a:pt x="14215" y="1809750"/>
                  <a:pt x="0" y="1795535"/>
                  <a:pt x="0" y="177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C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333375" y="4730750"/>
            <a:ext cx="31750" cy="1809750"/>
          </a:xfrm>
          <a:custGeom>
            <a:avLst/>
            <a:gdLst/>
            <a:ahLst/>
            <a:cxnLst/>
            <a:rect l="l" t="t" r="r" b="b"/>
            <a:pathLst>
              <a:path w="31750" h="1809750">
                <a:moveTo>
                  <a:pt x="31750" y="0"/>
                </a:moveTo>
                <a:lnTo>
                  <a:pt x="31750" y="0"/>
                </a:lnTo>
                <a:lnTo>
                  <a:pt x="31750" y="1809750"/>
                </a:lnTo>
                <a:lnTo>
                  <a:pt x="31750" y="1809750"/>
                </a:lnTo>
                <a:cubicBezTo>
                  <a:pt x="14227" y="1809750"/>
                  <a:pt x="0" y="1795523"/>
                  <a:pt x="0" y="177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B1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505023" y="4897438"/>
            <a:ext cx="125016" cy="142875"/>
          </a:xfrm>
          <a:custGeom>
            <a:avLst/>
            <a:gdLst/>
            <a:ahLst/>
            <a:cxnLst/>
            <a:rect l="l" t="t" r="r" b="b"/>
            <a:pathLst>
              <a:path w="125016" h="142875">
                <a:moveTo>
                  <a:pt x="0" y="125016"/>
                </a:moveTo>
                <a:cubicBezTo>
                  <a:pt x="0" y="129955"/>
                  <a:pt x="3990" y="133945"/>
                  <a:pt x="8930" y="133945"/>
                </a:cubicBezTo>
                <a:cubicBezTo>
                  <a:pt x="13869" y="133945"/>
                  <a:pt x="17859" y="129955"/>
                  <a:pt x="17859" y="125016"/>
                </a:cubicBezTo>
                <a:lnTo>
                  <a:pt x="17859" y="26789"/>
                </a:lnTo>
                <a:lnTo>
                  <a:pt x="116086" y="26789"/>
                </a:lnTo>
                <a:cubicBezTo>
                  <a:pt x="121025" y="26789"/>
                  <a:pt x="125016" y="22799"/>
                  <a:pt x="125016" y="17859"/>
                </a:cubicBezTo>
                <a:cubicBezTo>
                  <a:pt x="125016" y="12920"/>
                  <a:pt x="121025" y="8930"/>
                  <a:pt x="116086" y="8930"/>
                </a:cubicBezTo>
                <a:lnTo>
                  <a:pt x="17859" y="8930"/>
                </a:lnTo>
                <a:cubicBezTo>
                  <a:pt x="8009" y="8930"/>
                  <a:pt x="0" y="16939"/>
                  <a:pt x="0" y="26789"/>
                </a:cubicBezTo>
                <a:lnTo>
                  <a:pt x="0" y="125016"/>
                </a:lnTo>
                <a:close/>
                <a:moveTo>
                  <a:pt x="35719" y="125016"/>
                </a:moveTo>
                <a:cubicBezTo>
                  <a:pt x="35719" y="129955"/>
                  <a:pt x="39709" y="133945"/>
                  <a:pt x="44648" y="133945"/>
                </a:cubicBezTo>
                <a:cubicBezTo>
                  <a:pt x="49588" y="133945"/>
                  <a:pt x="53578" y="129955"/>
                  <a:pt x="53578" y="125016"/>
                </a:cubicBezTo>
                <a:cubicBezTo>
                  <a:pt x="53578" y="120076"/>
                  <a:pt x="49588" y="116086"/>
                  <a:pt x="44648" y="116086"/>
                </a:cubicBezTo>
                <a:cubicBezTo>
                  <a:pt x="39709" y="116086"/>
                  <a:pt x="35719" y="120076"/>
                  <a:pt x="35719" y="125016"/>
                </a:cubicBezTo>
                <a:close/>
                <a:moveTo>
                  <a:pt x="71438" y="125016"/>
                </a:moveTo>
                <a:cubicBezTo>
                  <a:pt x="71438" y="129955"/>
                  <a:pt x="75428" y="133945"/>
                  <a:pt x="80367" y="133945"/>
                </a:cubicBezTo>
                <a:cubicBezTo>
                  <a:pt x="85306" y="133945"/>
                  <a:pt x="89297" y="129955"/>
                  <a:pt x="89297" y="125016"/>
                </a:cubicBezTo>
                <a:cubicBezTo>
                  <a:pt x="89297" y="120076"/>
                  <a:pt x="85306" y="116086"/>
                  <a:pt x="80367" y="116086"/>
                </a:cubicBezTo>
                <a:cubicBezTo>
                  <a:pt x="75428" y="116086"/>
                  <a:pt x="71438" y="120076"/>
                  <a:pt x="71438" y="125016"/>
                </a:cubicBezTo>
                <a:close/>
                <a:moveTo>
                  <a:pt x="116086" y="133945"/>
                </a:moveTo>
                <a:cubicBezTo>
                  <a:pt x="121025" y="133945"/>
                  <a:pt x="125016" y="129955"/>
                  <a:pt x="125016" y="125016"/>
                </a:cubicBezTo>
                <a:cubicBezTo>
                  <a:pt x="125016" y="120076"/>
                  <a:pt x="121025" y="116086"/>
                  <a:pt x="116086" y="116086"/>
                </a:cubicBezTo>
                <a:cubicBezTo>
                  <a:pt x="111147" y="116086"/>
                  <a:pt x="107156" y="120076"/>
                  <a:pt x="107156" y="125016"/>
                </a:cubicBezTo>
                <a:cubicBezTo>
                  <a:pt x="107156" y="129955"/>
                  <a:pt x="111147" y="133945"/>
                  <a:pt x="116086" y="133945"/>
                </a:cubicBezTo>
                <a:close/>
                <a:moveTo>
                  <a:pt x="107156" y="53578"/>
                </a:moveTo>
                <a:cubicBezTo>
                  <a:pt x="107156" y="58507"/>
                  <a:pt x="111158" y="62508"/>
                  <a:pt x="116086" y="62508"/>
                </a:cubicBezTo>
                <a:cubicBezTo>
                  <a:pt x="121014" y="62508"/>
                  <a:pt x="125016" y="58507"/>
                  <a:pt x="125016" y="53578"/>
                </a:cubicBezTo>
                <a:cubicBezTo>
                  <a:pt x="125016" y="48650"/>
                  <a:pt x="121014" y="44648"/>
                  <a:pt x="116086" y="44648"/>
                </a:cubicBezTo>
                <a:cubicBezTo>
                  <a:pt x="111158" y="44648"/>
                  <a:pt x="107156" y="48650"/>
                  <a:pt x="107156" y="53578"/>
                </a:cubicBezTo>
                <a:close/>
                <a:moveTo>
                  <a:pt x="116086" y="98227"/>
                </a:moveTo>
                <a:cubicBezTo>
                  <a:pt x="121014" y="98227"/>
                  <a:pt x="125016" y="94225"/>
                  <a:pt x="125016" y="89297"/>
                </a:cubicBezTo>
                <a:cubicBezTo>
                  <a:pt x="125016" y="84368"/>
                  <a:pt x="121014" y="80367"/>
                  <a:pt x="116086" y="80367"/>
                </a:cubicBezTo>
                <a:cubicBezTo>
                  <a:pt x="111158" y="80367"/>
                  <a:pt x="107156" y="84368"/>
                  <a:pt x="107156" y="89297"/>
                </a:cubicBezTo>
                <a:cubicBezTo>
                  <a:pt x="107156" y="94225"/>
                  <a:pt x="111158" y="98227"/>
                  <a:pt x="116086" y="98227"/>
                </a:cubicBezTo>
                <a:close/>
              </a:path>
            </a:pathLst>
          </a:custGeom>
          <a:solidFill>
            <a:srgbClr val="A65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58813" y="4857750"/>
            <a:ext cx="5302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A65F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3: Boundary Ambiguity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76250" y="5175250"/>
            <a:ext cx="5468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Tumor boundaries are often fuzzy and difficult to delineate precisely.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76250" y="5429250"/>
            <a:ext cx="5413375" cy="984250"/>
          </a:xfrm>
          <a:custGeom>
            <a:avLst/>
            <a:gdLst/>
            <a:ahLst/>
            <a:cxnLst/>
            <a:rect l="l" t="t" r="r" b="b"/>
            <a:pathLst>
              <a:path w="5413375" h="984250">
                <a:moveTo>
                  <a:pt x="63504" y="0"/>
                </a:moveTo>
                <a:lnTo>
                  <a:pt x="5349871" y="0"/>
                </a:lnTo>
                <a:cubicBezTo>
                  <a:pt x="5384943" y="0"/>
                  <a:pt x="5413375" y="28432"/>
                  <a:pt x="5413375" y="63504"/>
                </a:cubicBezTo>
                <a:lnTo>
                  <a:pt x="5413375" y="920746"/>
                </a:lnTo>
                <a:cubicBezTo>
                  <a:pt x="5413375" y="955818"/>
                  <a:pt x="5384943" y="984250"/>
                  <a:pt x="5349871" y="984250"/>
                </a:cubicBezTo>
                <a:lnTo>
                  <a:pt x="63504" y="984250"/>
                </a:lnTo>
                <a:cubicBezTo>
                  <a:pt x="28432" y="984250"/>
                  <a:pt x="0" y="955818"/>
                  <a:pt x="0" y="920746"/>
                </a:cubicBezTo>
                <a:lnTo>
                  <a:pt x="0" y="63504"/>
                </a:lnTo>
                <a:cubicBezTo>
                  <a:pt x="0" y="28455"/>
                  <a:pt x="28455" y="0"/>
                  <a:pt x="6350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71500" y="552450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1500" y="57785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U-Net skip connections preserve spatial details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71500" y="59690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Multi-scale feature extraction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1500" y="61595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Dice loss optimizes for overlap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91250" y="857250"/>
            <a:ext cx="5683250" cy="1809750"/>
          </a:xfrm>
          <a:custGeom>
            <a:avLst/>
            <a:gdLst/>
            <a:ahLst/>
            <a:cxnLst/>
            <a:rect l="l" t="t" r="r" b="b"/>
            <a:pathLst>
              <a:path w="5683250" h="1809750">
                <a:moveTo>
                  <a:pt x="31750" y="0"/>
                </a:moveTo>
                <a:lnTo>
                  <a:pt x="5588003" y="0"/>
                </a:lnTo>
                <a:cubicBezTo>
                  <a:pt x="5640606" y="0"/>
                  <a:pt x="5683250" y="42644"/>
                  <a:pt x="5683250" y="95247"/>
                </a:cubicBezTo>
                <a:lnTo>
                  <a:pt x="5683250" y="1714503"/>
                </a:lnTo>
                <a:cubicBezTo>
                  <a:pt x="5683250" y="1767106"/>
                  <a:pt x="5640606" y="1809750"/>
                  <a:pt x="5588003" y="1809750"/>
                </a:cubicBezTo>
                <a:lnTo>
                  <a:pt x="31750" y="1809750"/>
                </a:lnTo>
                <a:cubicBezTo>
                  <a:pt x="14215" y="1809750"/>
                  <a:pt x="0" y="1795535"/>
                  <a:pt x="0" y="177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191250" y="857250"/>
            <a:ext cx="31750" cy="1809750"/>
          </a:xfrm>
          <a:custGeom>
            <a:avLst/>
            <a:gdLst/>
            <a:ahLst/>
            <a:cxnLst/>
            <a:rect l="l" t="t" r="r" b="b"/>
            <a:pathLst>
              <a:path w="31750" h="1809750">
                <a:moveTo>
                  <a:pt x="31750" y="0"/>
                </a:moveTo>
                <a:lnTo>
                  <a:pt x="31750" y="0"/>
                </a:lnTo>
                <a:lnTo>
                  <a:pt x="31750" y="1809750"/>
                </a:lnTo>
                <a:lnTo>
                  <a:pt x="31750" y="1809750"/>
                </a:lnTo>
                <a:cubicBezTo>
                  <a:pt x="14227" y="1809750"/>
                  <a:pt x="0" y="1795523"/>
                  <a:pt x="0" y="177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353969" y="102393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64880" y="1451"/>
                </a:moveTo>
                <a:cubicBezTo>
                  <a:pt x="69038" y="-474"/>
                  <a:pt x="73837" y="-474"/>
                  <a:pt x="77995" y="1451"/>
                </a:cubicBezTo>
                <a:lnTo>
                  <a:pt x="138996" y="29635"/>
                </a:lnTo>
                <a:cubicBezTo>
                  <a:pt x="141368" y="30724"/>
                  <a:pt x="142875" y="33096"/>
                  <a:pt x="142875" y="35719"/>
                </a:cubicBezTo>
                <a:cubicBezTo>
                  <a:pt x="142875" y="38342"/>
                  <a:pt x="141368" y="40714"/>
                  <a:pt x="138996" y="41802"/>
                </a:cubicBezTo>
                <a:lnTo>
                  <a:pt x="77995" y="69986"/>
                </a:lnTo>
                <a:cubicBezTo>
                  <a:pt x="73837" y="71912"/>
                  <a:pt x="69038" y="71912"/>
                  <a:pt x="64880" y="69986"/>
                </a:cubicBezTo>
                <a:lnTo>
                  <a:pt x="3879" y="41802"/>
                </a:lnTo>
                <a:cubicBezTo>
                  <a:pt x="1507" y="40686"/>
                  <a:pt x="0" y="38314"/>
                  <a:pt x="0" y="35719"/>
                </a:cubicBezTo>
                <a:cubicBezTo>
                  <a:pt x="0" y="33124"/>
                  <a:pt x="1507" y="30724"/>
                  <a:pt x="3879" y="29635"/>
                </a:cubicBezTo>
                <a:lnTo>
                  <a:pt x="64880" y="1451"/>
                </a:lnTo>
                <a:close/>
                <a:moveTo>
                  <a:pt x="13422" y="60945"/>
                </a:moveTo>
                <a:lnTo>
                  <a:pt x="59271" y="82125"/>
                </a:lnTo>
                <a:cubicBezTo>
                  <a:pt x="67001" y="85697"/>
                  <a:pt x="75902" y="85697"/>
                  <a:pt x="83632" y="82125"/>
                </a:cubicBezTo>
                <a:lnTo>
                  <a:pt x="129480" y="60945"/>
                </a:lnTo>
                <a:lnTo>
                  <a:pt x="138996" y="65354"/>
                </a:lnTo>
                <a:cubicBezTo>
                  <a:pt x="141368" y="66442"/>
                  <a:pt x="142875" y="68814"/>
                  <a:pt x="142875" y="71438"/>
                </a:cubicBezTo>
                <a:cubicBezTo>
                  <a:pt x="142875" y="74061"/>
                  <a:pt x="141368" y="76433"/>
                  <a:pt x="138996" y="77521"/>
                </a:cubicBezTo>
                <a:lnTo>
                  <a:pt x="77995" y="105705"/>
                </a:lnTo>
                <a:cubicBezTo>
                  <a:pt x="73837" y="107631"/>
                  <a:pt x="69038" y="107631"/>
                  <a:pt x="64880" y="105705"/>
                </a:cubicBezTo>
                <a:lnTo>
                  <a:pt x="3879" y="77521"/>
                </a:lnTo>
                <a:cubicBezTo>
                  <a:pt x="1507" y="76405"/>
                  <a:pt x="0" y="74033"/>
                  <a:pt x="0" y="71438"/>
                </a:cubicBezTo>
                <a:cubicBezTo>
                  <a:pt x="0" y="68842"/>
                  <a:pt x="1507" y="66442"/>
                  <a:pt x="3879" y="65354"/>
                </a:cubicBezTo>
                <a:lnTo>
                  <a:pt x="13395" y="60945"/>
                </a:lnTo>
                <a:close/>
                <a:moveTo>
                  <a:pt x="3879" y="101073"/>
                </a:moveTo>
                <a:lnTo>
                  <a:pt x="13395" y="96664"/>
                </a:lnTo>
                <a:lnTo>
                  <a:pt x="59243" y="117844"/>
                </a:lnTo>
                <a:cubicBezTo>
                  <a:pt x="66973" y="121416"/>
                  <a:pt x="75874" y="121416"/>
                  <a:pt x="83604" y="117844"/>
                </a:cubicBezTo>
                <a:lnTo>
                  <a:pt x="129453" y="96664"/>
                </a:lnTo>
                <a:lnTo>
                  <a:pt x="138968" y="101073"/>
                </a:lnTo>
                <a:cubicBezTo>
                  <a:pt x="141340" y="102161"/>
                  <a:pt x="142847" y="104533"/>
                  <a:pt x="142847" y="107156"/>
                </a:cubicBezTo>
                <a:cubicBezTo>
                  <a:pt x="142847" y="109779"/>
                  <a:pt x="141340" y="112151"/>
                  <a:pt x="138968" y="113240"/>
                </a:cubicBezTo>
                <a:lnTo>
                  <a:pt x="77967" y="141424"/>
                </a:lnTo>
                <a:cubicBezTo>
                  <a:pt x="73809" y="143349"/>
                  <a:pt x="69010" y="143349"/>
                  <a:pt x="64852" y="141424"/>
                </a:cubicBezTo>
                <a:lnTo>
                  <a:pt x="3879" y="113240"/>
                </a:lnTo>
                <a:cubicBezTo>
                  <a:pt x="1507" y="112123"/>
                  <a:pt x="0" y="109751"/>
                  <a:pt x="0" y="107156"/>
                </a:cubicBezTo>
                <a:cubicBezTo>
                  <a:pt x="0" y="104561"/>
                  <a:pt x="1507" y="102161"/>
                  <a:pt x="3879" y="101073"/>
                </a:cubicBezTo>
                <a:close/>
              </a:path>
            </a:pathLst>
          </a:custGeom>
          <a:solidFill>
            <a:srgbClr val="1447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516688" y="984250"/>
            <a:ext cx="5302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447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4: Multi-Modal Fusion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334125" y="1301750"/>
            <a:ext cx="5468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Combining information from 4 MRI modalities effectively.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34125" y="1555750"/>
            <a:ext cx="5413375" cy="984250"/>
          </a:xfrm>
          <a:custGeom>
            <a:avLst/>
            <a:gdLst/>
            <a:ahLst/>
            <a:cxnLst/>
            <a:rect l="l" t="t" r="r" b="b"/>
            <a:pathLst>
              <a:path w="5413375" h="984250">
                <a:moveTo>
                  <a:pt x="63504" y="0"/>
                </a:moveTo>
                <a:lnTo>
                  <a:pt x="5349871" y="0"/>
                </a:lnTo>
                <a:cubicBezTo>
                  <a:pt x="5384943" y="0"/>
                  <a:pt x="5413375" y="28432"/>
                  <a:pt x="5413375" y="63504"/>
                </a:cubicBezTo>
                <a:lnTo>
                  <a:pt x="5413375" y="920746"/>
                </a:lnTo>
                <a:cubicBezTo>
                  <a:pt x="5413375" y="955818"/>
                  <a:pt x="5384943" y="984250"/>
                  <a:pt x="5349871" y="984250"/>
                </a:cubicBezTo>
                <a:lnTo>
                  <a:pt x="63504" y="984250"/>
                </a:lnTo>
                <a:cubicBezTo>
                  <a:pt x="28432" y="984250"/>
                  <a:pt x="0" y="955818"/>
                  <a:pt x="0" y="920746"/>
                </a:cubicBezTo>
                <a:lnTo>
                  <a:pt x="0" y="63504"/>
                </a:lnTo>
                <a:cubicBezTo>
                  <a:pt x="0" y="28455"/>
                  <a:pt x="28455" y="0"/>
                  <a:pt x="6350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429375" y="165100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Solution: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29375" y="19050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Selected 3 most informative channels (FLAIR, T1ce, T2)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29375" y="20955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Channel-wise normalization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29375" y="22860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Early fusion at input layer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191250" y="2794000"/>
            <a:ext cx="5683250" cy="2000250"/>
          </a:xfrm>
          <a:custGeom>
            <a:avLst/>
            <a:gdLst/>
            <a:ahLst/>
            <a:cxnLst/>
            <a:rect l="l" t="t" r="r" b="b"/>
            <a:pathLst>
              <a:path w="5683250" h="2000250">
                <a:moveTo>
                  <a:pt x="31750" y="0"/>
                </a:moveTo>
                <a:lnTo>
                  <a:pt x="5587998" y="0"/>
                </a:lnTo>
                <a:cubicBezTo>
                  <a:pt x="5640604" y="0"/>
                  <a:pt x="5683250" y="42646"/>
                  <a:pt x="5683250" y="95252"/>
                </a:cubicBezTo>
                <a:lnTo>
                  <a:pt x="5683250" y="1904998"/>
                </a:lnTo>
                <a:cubicBezTo>
                  <a:pt x="5683250" y="1957604"/>
                  <a:pt x="5640604" y="2000250"/>
                  <a:pt x="5587998" y="2000250"/>
                </a:cubicBezTo>
                <a:lnTo>
                  <a:pt x="31750" y="2000250"/>
                </a:lnTo>
                <a:cubicBezTo>
                  <a:pt x="14227" y="2000250"/>
                  <a:pt x="0" y="1986023"/>
                  <a:pt x="0" y="1968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AF5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6191250" y="2794000"/>
            <a:ext cx="31750" cy="2000250"/>
          </a:xfrm>
          <a:custGeom>
            <a:avLst/>
            <a:gdLst/>
            <a:ahLst/>
            <a:cxnLst/>
            <a:rect l="l" t="t" r="r" b="b"/>
            <a:pathLst>
              <a:path w="31750" h="2000250">
                <a:moveTo>
                  <a:pt x="31750" y="0"/>
                </a:moveTo>
                <a:lnTo>
                  <a:pt x="31750" y="0"/>
                </a:lnTo>
                <a:lnTo>
                  <a:pt x="31750" y="2000250"/>
                </a:lnTo>
                <a:lnTo>
                  <a:pt x="31750" y="2000250"/>
                </a:lnTo>
                <a:cubicBezTo>
                  <a:pt x="14227" y="2000250"/>
                  <a:pt x="0" y="1986023"/>
                  <a:pt x="0" y="1968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AD4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353969" y="29606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7859" y="17859"/>
                </a:moveTo>
                <a:cubicBezTo>
                  <a:pt x="17859" y="12920"/>
                  <a:pt x="13869" y="8930"/>
                  <a:pt x="8930" y="8930"/>
                </a:cubicBezTo>
                <a:cubicBezTo>
                  <a:pt x="3990" y="8930"/>
                  <a:pt x="0" y="12920"/>
                  <a:pt x="0" y="17859"/>
                </a:cubicBezTo>
                <a:lnTo>
                  <a:pt x="0" y="111621"/>
                </a:lnTo>
                <a:cubicBezTo>
                  <a:pt x="0" y="123955"/>
                  <a:pt x="9990" y="133945"/>
                  <a:pt x="22324" y="133945"/>
                </a:cubicBezTo>
                <a:lnTo>
                  <a:pt x="133945" y="133945"/>
                </a:lnTo>
                <a:cubicBezTo>
                  <a:pt x="138885" y="133945"/>
                  <a:pt x="142875" y="129955"/>
                  <a:pt x="142875" y="125016"/>
                </a:cubicBezTo>
                <a:cubicBezTo>
                  <a:pt x="142875" y="120076"/>
                  <a:pt x="138885" y="116086"/>
                  <a:pt x="133945" y="116086"/>
                </a:cubicBezTo>
                <a:lnTo>
                  <a:pt x="22324" y="116086"/>
                </a:lnTo>
                <a:cubicBezTo>
                  <a:pt x="19869" y="116086"/>
                  <a:pt x="17859" y="114077"/>
                  <a:pt x="17859" y="111621"/>
                </a:cubicBezTo>
                <a:lnTo>
                  <a:pt x="17859" y="17859"/>
                </a:lnTo>
                <a:close/>
                <a:moveTo>
                  <a:pt x="131322" y="42025"/>
                </a:moveTo>
                <a:cubicBezTo>
                  <a:pt x="134810" y="38537"/>
                  <a:pt x="134810" y="32872"/>
                  <a:pt x="131322" y="29384"/>
                </a:cubicBezTo>
                <a:cubicBezTo>
                  <a:pt x="127834" y="25896"/>
                  <a:pt x="122169" y="25896"/>
                  <a:pt x="118681" y="29384"/>
                </a:cubicBezTo>
                <a:lnTo>
                  <a:pt x="89297" y="58796"/>
                </a:lnTo>
                <a:lnTo>
                  <a:pt x="73279" y="42807"/>
                </a:lnTo>
                <a:cubicBezTo>
                  <a:pt x="69791" y="39319"/>
                  <a:pt x="64126" y="39319"/>
                  <a:pt x="60638" y="42807"/>
                </a:cubicBezTo>
                <a:lnTo>
                  <a:pt x="33849" y="69596"/>
                </a:lnTo>
                <a:cubicBezTo>
                  <a:pt x="30361" y="73084"/>
                  <a:pt x="30361" y="78749"/>
                  <a:pt x="33849" y="82237"/>
                </a:cubicBezTo>
                <a:cubicBezTo>
                  <a:pt x="37337" y="85725"/>
                  <a:pt x="43002" y="85725"/>
                  <a:pt x="46490" y="82237"/>
                </a:cubicBezTo>
                <a:lnTo>
                  <a:pt x="66973" y="61754"/>
                </a:lnTo>
                <a:lnTo>
                  <a:pt x="82990" y="77772"/>
                </a:lnTo>
                <a:cubicBezTo>
                  <a:pt x="86478" y="81260"/>
                  <a:pt x="92143" y="81260"/>
                  <a:pt x="95631" y="77772"/>
                </a:cubicBezTo>
                <a:lnTo>
                  <a:pt x="131350" y="42053"/>
                </a:lnTo>
                <a:close/>
              </a:path>
            </a:pathLst>
          </a:custGeom>
          <a:solidFill>
            <a:srgbClr val="8200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516688" y="2921000"/>
            <a:ext cx="5302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8200D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5: Overfitting Risk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34125" y="3238500"/>
            <a:ext cx="5468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Limited dataset size (369 training samples) increases overfitting risk.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34125" y="3492500"/>
            <a:ext cx="5413375" cy="1174750"/>
          </a:xfrm>
          <a:custGeom>
            <a:avLst/>
            <a:gdLst/>
            <a:ahLst/>
            <a:cxnLst/>
            <a:rect l="l" t="t" r="r" b="b"/>
            <a:pathLst>
              <a:path w="5413375" h="1174750">
                <a:moveTo>
                  <a:pt x="63495" y="0"/>
                </a:moveTo>
                <a:lnTo>
                  <a:pt x="5349880" y="0"/>
                </a:lnTo>
                <a:cubicBezTo>
                  <a:pt x="5384947" y="0"/>
                  <a:pt x="5413375" y="28428"/>
                  <a:pt x="5413375" y="63495"/>
                </a:cubicBezTo>
                <a:lnTo>
                  <a:pt x="5413375" y="1111255"/>
                </a:lnTo>
                <a:cubicBezTo>
                  <a:pt x="5413375" y="1146322"/>
                  <a:pt x="5384947" y="1174750"/>
                  <a:pt x="5349880" y="1174750"/>
                </a:cubicBezTo>
                <a:lnTo>
                  <a:pt x="63495" y="1174750"/>
                </a:lnTo>
                <a:cubicBezTo>
                  <a:pt x="28428" y="1174750"/>
                  <a:pt x="0" y="1146322"/>
                  <a:pt x="0" y="1111255"/>
                </a:cubicBezTo>
                <a:lnTo>
                  <a:pt x="0" y="63495"/>
                </a:lnTo>
                <a:cubicBezTo>
                  <a:pt x="0" y="28428"/>
                  <a:pt x="28428" y="0"/>
                  <a:pt x="6349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429375" y="358775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Solution: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429375" y="384175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Extensive data augmentation pipeline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29375" y="403225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Dropout (0.2) and L2 regularization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429375" y="422275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Early stopping with patience=10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29375" y="441325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Validation set monitoring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191250" y="4921250"/>
            <a:ext cx="5683250" cy="1809750"/>
          </a:xfrm>
          <a:custGeom>
            <a:avLst/>
            <a:gdLst/>
            <a:ahLst/>
            <a:cxnLst/>
            <a:rect l="l" t="t" r="r" b="b"/>
            <a:pathLst>
              <a:path w="5683250" h="1809750">
                <a:moveTo>
                  <a:pt x="31750" y="0"/>
                </a:moveTo>
                <a:lnTo>
                  <a:pt x="5588003" y="0"/>
                </a:lnTo>
                <a:cubicBezTo>
                  <a:pt x="5640606" y="0"/>
                  <a:pt x="5683250" y="42644"/>
                  <a:pt x="5683250" y="95247"/>
                </a:cubicBezTo>
                <a:lnTo>
                  <a:pt x="5683250" y="1714503"/>
                </a:lnTo>
                <a:cubicBezTo>
                  <a:pt x="5683250" y="1767106"/>
                  <a:pt x="5640606" y="1809750"/>
                  <a:pt x="5588003" y="1809750"/>
                </a:cubicBezTo>
                <a:lnTo>
                  <a:pt x="31750" y="1809750"/>
                </a:lnTo>
                <a:cubicBezTo>
                  <a:pt x="14215" y="1809750"/>
                  <a:pt x="0" y="1795535"/>
                  <a:pt x="0" y="177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6191250" y="4921250"/>
            <a:ext cx="31750" cy="1809750"/>
          </a:xfrm>
          <a:custGeom>
            <a:avLst/>
            <a:gdLst/>
            <a:ahLst/>
            <a:cxnLst/>
            <a:rect l="l" t="t" r="r" b="b"/>
            <a:pathLst>
              <a:path w="31750" h="1809750">
                <a:moveTo>
                  <a:pt x="31750" y="0"/>
                </a:moveTo>
                <a:lnTo>
                  <a:pt x="31750" y="0"/>
                </a:lnTo>
                <a:lnTo>
                  <a:pt x="31750" y="1809750"/>
                </a:lnTo>
                <a:lnTo>
                  <a:pt x="31750" y="1809750"/>
                </a:lnTo>
                <a:cubicBezTo>
                  <a:pt x="14227" y="1809750"/>
                  <a:pt x="0" y="1795523"/>
                  <a:pt x="0" y="177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6353969" y="508793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71438"/>
                </a:moveTo>
                <a:cubicBezTo>
                  <a:pt x="0" y="32010"/>
                  <a:pt x="32010" y="0"/>
                  <a:pt x="71437" y="0"/>
                </a:cubicBezTo>
                <a:cubicBezTo>
                  <a:pt x="110865" y="0"/>
                  <a:pt x="142875" y="32010"/>
                  <a:pt x="142875" y="71437"/>
                </a:cubicBezTo>
                <a:cubicBezTo>
                  <a:pt x="142875" y="110865"/>
                  <a:pt x="110865" y="142875"/>
                  <a:pt x="71438" y="142875"/>
                </a:cubicBezTo>
                <a:cubicBezTo>
                  <a:pt x="32010" y="142875"/>
                  <a:pt x="0" y="110865"/>
                  <a:pt x="0" y="71438"/>
                </a:cubicBezTo>
                <a:close/>
                <a:moveTo>
                  <a:pt x="80367" y="26789"/>
                </a:moveTo>
                <a:cubicBezTo>
                  <a:pt x="80367" y="21861"/>
                  <a:pt x="76366" y="17859"/>
                  <a:pt x="71438" y="17859"/>
                </a:cubicBezTo>
                <a:cubicBezTo>
                  <a:pt x="66509" y="17859"/>
                  <a:pt x="62508" y="21861"/>
                  <a:pt x="62508" y="26789"/>
                </a:cubicBezTo>
                <a:cubicBezTo>
                  <a:pt x="62508" y="31717"/>
                  <a:pt x="66509" y="35719"/>
                  <a:pt x="71438" y="35719"/>
                </a:cubicBezTo>
                <a:cubicBezTo>
                  <a:pt x="76366" y="35719"/>
                  <a:pt x="80367" y="31717"/>
                  <a:pt x="80367" y="26789"/>
                </a:cubicBezTo>
                <a:close/>
                <a:moveTo>
                  <a:pt x="71438" y="116086"/>
                </a:moveTo>
                <a:cubicBezTo>
                  <a:pt x="81288" y="116086"/>
                  <a:pt x="89297" y="108077"/>
                  <a:pt x="89297" y="98227"/>
                </a:cubicBezTo>
                <a:cubicBezTo>
                  <a:pt x="89297" y="93706"/>
                  <a:pt x="87623" y="89548"/>
                  <a:pt x="84832" y="86423"/>
                </a:cubicBezTo>
                <a:lnTo>
                  <a:pt x="104226" y="47662"/>
                </a:lnTo>
                <a:cubicBezTo>
                  <a:pt x="105873" y="44341"/>
                  <a:pt x="104533" y="40323"/>
                  <a:pt x="101240" y="38677"/>
                </a:cubicBezTo>
                <a:cubicBezTo>
                  <a:pt x="97948" y="37030"/>
                  <a:pt x="93901" y="38370"/>
                  <a:pt x="92255" y="41663"/>
                </a:cubicBezTo>
                <a:lnTo>
                  <a:pt x="72861" y="80423"/>
                </a:lnTo>
                <a:cubicBezTo>
                  <a:pt x="72386" y="80395"/>
                  <a:pt x="71912" y="80367"/>
                  <a:pt x="71438" y="80367"/>
                </a:cubicBezTo>
                <a:cubicBezTo>
                  <a:pt x="61587" y="80367"/>
                  <a:pt x="53578" y="88376"/>
                  <a:pt x="53578" y="98227"/>
                </a:cubicBezTo>
                <a:cubicBezTo>
                  <a:pt x="53578" y="108077"/>
                  <a:pt x="61587" y="116086"/>
                  <a:pt x="71438" y="116086"/>
                </a:cubicBezTo>
                <a:close/>
                <a:moveTo>
                  <a:pt x="49113" y="40184"/>
                </a:moveTo>
                <a:cubicBezTo>
                  <a:pt x="49113" y="35255"/>
                  <a:pt x="45112" y="31254"/>
                  <a:pt x="40184" y="31254"/>
                </a:cubicBezTo>
                <a:cubicBezTo>
                  <a:pt x="35255" y="31254"/>
                  <a:pt x="31254" y="35255"/>
                  <a:pt x="31254" y="40184"/>
                </a:cubicBezTo>
                <a:cubicBezTo>
                  <a:pt x="31254" y="45112"/>
                  <a:pt x="35255" y="49113"/>
                  <a:pt x="40184" y="49113"/>
                </a:cubicBezTo>
                <a:cubicBezTo>
                  <a:pt x="45112" y="49113"/>
                  <a:pt x="49113" y="45112"/>
                  <a:pt x="49113" y="40184"/>
                </a:cubicBezTo>
                <a:close/>
                <a:moveTo>
                  <a:pt x="26789" y="80367"/>
                </a:moveTo>
                <a:cubicBezTo>
                  <a:pt x="31717" y="80367"/>
                  <a:pt x="35719" y="76366"/>
                  <a:pt x="35719" y="71438"/>
                </a:cubicBezTo>
                <a:cubicBezTo>
                  <a:pt x="35719" y="66509"/>
                  <a:pt x="31717" y="62508"/>
                  <a:pt x="26789" y="62508"/>
                </a:cubicBezTo>
                <a:cubicBezTo>
                  <a:pt x="21861" y="62508"/>
                  <a:pt x="17859" y="66509"/>
                  <a:pt x="17859" y="71438"/>
                </a:cubicBezTo>
                <a:cubicBezTo>
                  <a:pt x="17859" y="76366"/>
                  <a:pt x="21861" y="80367"/>
                  <a:pt x="26789" y="80367"/>
                </a:cubicBezTo>
                <a:close/>
                <a:moveTo>
                  <a:pt x="125016" y="71438"/>
                </a:moveTo>
                <a:cubicBezTo>
                  <a:pt x="125016" y="66509"/>
                  <a:pt x="121014" y="62508"/>
                  <a:pt x="116086" y="62508"/>
                </a:cubicBezTo>
                <a:cubicBezTo>
                  <a:pt x="111158" y="62508"/>
                  <a:pt x="107156" y="66509"/>
                  <a:pt x="107156" y="71438"/>
                </a:cubicBezTo>
                <a:cubicBezTo>
                  <a:pt x="107156" y="76366"/>
                  <a:pt x="111158" y="80367"/>
                  <a:pt x="116086" y="80367"/>
                </a:cubicBezTo>
                <a:cubicBezTo>
                  <a:pt x="121014" y="80367"/>
                  <a:pt x="125016" y="76366"/>
                  <a:pt x="125016" y="71438"/>
                </a:cubicBezTo>
                <a:close/>
              </a:path>
            </a:pathLst>
          </a:custGeom>
          <a:solidFill>
            <a:srgbClr val="0082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6516688" y="5048250"/>
            <a:ext cx="5302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0082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6: Inference Speed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334125" y="5365750"/>
            <a:ext cx="5468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clinical application requires fast inference.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34125" y="5619750"/>
            <a:ext cx="5413375" cy="984250"/>
          </a:xfrm>
          <a:custGeom>
            <a:avLst/>
            <a:gdLst/>
            <a:ahLst/>
            <a:cxnLst/>
            <a:rect l="l" t="t" r="r" b="b"/>
            <a:pathLst>
              <a:path w="5413375" h="984250">
                <a:moveTo>
                  <a:pt x="63504" y="0"/>
                </a:moveTo>
                <a:lnTo>
                  <a:pt x="5349871" y="0"/>
                </a:lnTo>
                <a:cubicBezTo>
                  <a:pt x="5384943" y="0"/>
                  <a:pt x="5413375" y="28432"/>
                  <a:pt x="5413375" y="63504"/>
                </a:cubicBezTo>
                <a:lnTo>
                  <a:pt x="5413375" y="920746"/>
                </a:lnTo>
                <a:cubicBezTo>
                  <a:pt x="5413375" y="955818"/>
                  <a:pt x="5384943" y="984250"/>
                  <a:pt x="5349871" y="984250"/>
                </a:cubicBezTo>
                <a:lnTo>
                  <a:pt x="63504" y="984250"/>
                </a:lnTo>
                <a:cubicBezTo>
                  <a:pt x="28432" y="984250"/>
                  <a:pt x="0" y="955818"/>
                  <a:pt x="0" y="920746"/>
                </a:cubicBezTo>
                <a:lnTo>
                  <a:pt x="0" y="63504"/>
                </a:lnTo>
                <a:cubicBezTo>
                  <a:pt x="0" y="28455"/>
                  <a:pt x="28455" y="0"/>
                  <a:pt x="6350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6429375" y="571500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Solution: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429375" y="59690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2D approach enables parallel slice processing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429375" y="61595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Model optimization with reduced channels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429375" y="6350000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GPU acceleration with batch inference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1901" y="321901"/>
            <a:ext cx="386281" cy="386281"/>
          </a:xfrm>
          <a:custGeom>
            <a:avLst/>
            <a:gdLst/>
            <a:ahLst/>
            <a:cxnLst/>
            <a:rect l="l" t="t" r="r" b="b"/>
            <a:pathLst>
              <a:path w="386281" h="386281">
                <a:moveTo>
                  <a:pt x="96570" y="0"/>
                </a:moveTo>
                <a:lnTo>
                  <a:pt x="289711" y="0"/>
                </a:lnTo>
                <a:cubicBezTo>
                  <a:pt x="343045" y="0"/>
                  <a:pt x="386281" y="43236"/>
                  <a:pt x="386281" y="96570"/>
                </a:cubicBezTo>
                <a:lnTo>
                  <a:pt x="386281" y="289711"/>
                </a:lnTo>
                <a:cubicBezTo>
                  <a:pt x="386281" y="343045"/>
                  <a:pt x="343045" y="386281"/>
                  <a:pt x="289711" y="386281"/>
                </a:cubicBezTo>
                <a:lnTo>
                  <a:pt x="96570" y="386281"/>
                </a:lnTo>
                <a:cubicBezTo>
                  <a:pt x="43236" y="386281"/>
                  <a:pt x="0" y="343045"/>
                  <a:pt x="0" y="289711"/>
                </a:cubicBezTo>
                <a:lnTo>
                  <a:pt x="0" y="96570"/>
                </a:lnTo>
                <a:cubicBezTo>
                  <a:pt x="0" y="43236"/>
                  <a:pt x="43236" y="0"/>
                  <a:pt x="9657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81663" y="321901"/>
            <a:ext cx="466756" cy="386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67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04752" y="354091"/>
            <a:ext cx="3798432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81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Future Work &amp; Conclusion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1901" y="869133"/>
            <a:ext cx="5689600" cy="3412150"/>
          </a:xfrm>
          <a:custGeom>
            <a:avLst/>
            <a:gdLst/>
            <a:ahLst/>
            <a:cxnLst/>
            <a:rect l="l" t="t" r="r" b="b"/>
            <a:pathLst>
              <a:path w="5689600" h="3412150">
                <a:moveTo>
                  <a:pt x="96564" y="0"/>
                </a:moveTo>
                <a:lnTo>
                  <a:pt x="5593036" y="0"/>
                </a:lnTo>
                <a:cubicBezTo>
                  <a:pt x="5646367" y="0"/>
                  <a:pt x="5689600" y="43233"/>
                  <a:pt x="5689600" y="96564"/>
                </a:cubicBezTo>
                <a:lnTo>
                  <a:pt x="5689600" y="3315587"/>
                </a:lnTo>
                <a:cubicBezTo>
                  <a:pt x="5689600" y="3368917"/>
                  <a:pt x="5646367" y="3412150"/>
                  <a:pt x="5593036" y="3412150"/>
                </a:cubicBezTo>
                <a:lnTo>
                  <a:pt x="96564" y="3412150"/>
                </a:lnTo>
                <a:cubicBezTo>
                  <a:pt x="43233" y="3412150"/>
                  <a:pt x="0" y="3368917"/>
                  <a:pt x="0" y="3315587"/>
                </a:cubicBezTo>
                <a:lnTo>
                  <a:pt x="0" y="96564"/>
                </a:lnTo>
                <a:cubicBezTo>
                  <a:pt x="0" y="43269"/>
                  <a:pt x="43269" y="0"/>
                  <a:pt x="96564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50661" y="997893"/>
            <a:ext cx="5504507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Improvements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50661" y="1319794"/>
            <a:ext cx="5432079" cy="515042"/>
          </a:xfrm>
          <a:custGeom>
            <a:avLst/>
            <a:gdLst/>
            <a:ahLst/>
            <a:cxnLst/>
            <a:rect l="l" t="t" r="r" b="b"/>
            <a:pathLst>
              <a:path w="5432079" h="515042">
                <a:moveTo>
                  <a:pt x="64380" y="0"/>
                </a:moveTo>
                <a:lnTo>
                  <a:pt x="5367699" y="0"/>
                </a:lnTo>
                <a:cubicBezTo>
                  <a:pt x="5403255" y="0"/>
                  <a:pt x="5432079" y="28824"/>
                  <a:pt x="5432079" y="64380"/>
                </a:cubicBezTo>
                <a:lnTo>
                  <a:pt x="5432079" y="450661"/>
                </a:lnTo>
                <a:cubicBezTo>
                  <a:pt x="5432079" y="486218"/>
                  <a:pt x="5403255" y="515042"/>
                  <a:pt x="5367699" y="515042"/>
                </a:cubicBezTo>
                <a:lnTo>
                  <a:pt x="64380" y="515042"/>
                </a:lnTo>
                <a:cubicBezTo>
                  <a:pt x="28824" y="515042"/>
                  <a:pt x="0" y="486218"/>
                  <a:pt x="0" y="45066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7232" y="1416364"/>
            <a:ext cx="321901" cy="321901"/>
          </a:xfrm>
          <a:custGeom>
            <a:avLst/>
            <a:gdLst/>
            <a:ahLst/>
            <a:cxnLst/>
            <a:rect l="l" t="t" r="r" b="b"/>
            <a:pathLst>
              <a:path w="321901" h="321901">
                <a:moveTo>
                  <a:pt x="64380" y="0"/>
                </a:moveTo>
                <a:lnTo>
                  <a:pt x="257521" y="0"/>
                </a:lnTo>
                <a:cubicBezTo>
                  <a:pt x="293053" y="0"/>
                  <a:pt x="321901" y="28848"/>
                  <a:pt x="321901" y="64380"/>
                </a:cubicBezTo>
                <a:lnTo>
                  <a:pt x="321901" y="257521"/>
                </a:lnTo>
                <a:cubicBezTo>
                  <a:pt x="321901" y="293077"/>
                  <a:pt x="293077" y="321901"/>
                  <a:pt x="257521" y="321901"/>
                </a:cubicBezTo>
                <a:lnTo>
                  <a:pt x="64380" y="321901"/>
                </a:lnTo>
                <a:cubicBezTo>
                  <a:pt x="28848" y="321901"/>
                  <a:pt x="0" y="293053"/>
                  <a:pt x="0" y="25752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CEF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43802" y="1512935"/>
            <a:ext cx="128760" cy="128760"/>
          </a:xfrm>
          <a:custGeom>
            <a:avLst/>
            <a:gdLst/>
            <a:ahLst/>
            <a:cxnLst/>
            <a:rect l="l" t="t" r="r" b="b"/>
            <a:pathLst>
              <a:path w="128760" h="128760">
                <a:moveTo>
                  <a:pt x="56408" y="-629"/>
                </a:moveTo>
                <a:cubicBezTo>
                  <a:pt x="61388" y="-3496"/>
                  <a:pt x="67524" y="-3496"/>
                  <a:pt x="72503" y="-629"/>
                </a:cubicBezTo>
                <a:lnTo>
                  <a:pt x="116739" y="24897"/>
                </a:lnTo>
                <a:cubicBezTo>
                  <a:pt x="121719" y="27764"/>
                  <a:pt x="124787" y="33095"/>
                  <a:pt x="124787" y="38829"/>
                </a:cubicBezTo>
                <a:lnTo>
                  <a:pt x="124787" y="89881"/>
                </a:lnTo>
                <a:cubicBezTo>
                  <a:pt x="124787" y="95640"/>
                  <a:pt x="121719" y="100946"/>
                  <a:pt x="116739" y="103813"/>
                </a:cubicBezTo>
                <a:lnTo>
                  <a:pt x="72503" y="129389"/>
                </a:lnTo>
                <a:cubicBezTo>
                  <a:pt x="67524" y="132256"/>
                  <a:pt x="61388" y="132256"/>
                  <a:pt x="56408" y="129389"/>
                </a:cubicBezTo>
                <a:lnTo>
                  <a:pt x="12197" y="103863"/>
                </a:lnTo>
                <a:cubicBezTo>
                  <a:pt x="7218" y="100996"/>
                  <a:pt x="4150" y="95665"/>
                  <a:pt x="4150" y="89931"/>
                </a:cubicBezTo>
                <a:lnTo>
                  <a:pt x="4150" y="38880"/>
                </a:lnTo>
                <a:cubicBezTo>
                  <a:pt x="4150" y="33121"/>
                  <a:pt x="7218" y="27814"/>
                  <a:pt x="12197" y="24947"/>
                </a:cubicBezTo>
                <a:lnTo>
                  <a:pt x="56408" y="-629"/>
                </a:lnTo>
                <a:close/>
                <a:moveTo>
                  <a:pt x="108667" y="89906"/>
                </a:moveTo>
                <a:lnTo>
                  <a:pt x="108667" y="48134"/>
                </a:lnTo>
                <a:lnTo>
                  <a:pt x="72503" y="69008"/>
                </a:lnTo>
                <a:lnTo>
                  <a:pt x="72503" y="110779"/>
                </a:lnTo>
                <a:lnTo>
                  <a:pt x="108667" y="89906"/>
                </a:lnTo>
                <a:close/>
              </a:path>
            </a:pathLst>
          </a:custGeom>
          <a:solidFill>
            <a:srgbClr val="0092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65703" y="1416364"/>
            <a:ext cx="2422305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3D U-Net Architecture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5703" y="1577315"/>
            <a:ext cx="2673424" cy="128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Leverage full 3D spatial context for better segmentation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50661" y="1899216"/>
            <a:ext cx="5432079" cy="515042"/>
          </a:xfrm>
          <a:custGeom>
            <a:avLst/>
            <a:gdLst/>
            <a:ahLst/>
            <a:cxnLst/>
            <a:rect l="l" t="t" r="r" b="b"/>
            <a:pathLst>
              <a:path w="5432079" h="515042">
                <a:moveTo>
                  <a:pt x="64380" y="0"/>
                </a:moveTo>
                <a:lnTo>
                  <a:pt x="5367699" y="0"/>
                </a:lnTo>
                <a:cubicBezTo>
                  <a:pt x="5403255" y="0"/>
                  <a:pt x="5432079" y="28824"/>
                  <a:pt x="5432079" y="64380"/>
                </a:cubicBezTo>
                <a:lnTo>
                  <a:pt x="5432079" y="450661"/>
                </a:lnTo>
                <a:cubicBezTo>
                  <a:pt x="5432079" y="486218"/>
                  <a:pt x="5403255" y="515042"/>
                  <a:pt x="5367699" y="515042"/>
                </a:cubicBezTo>
                <a:lnTo>
                  <a:pt x="64380" y="515042"/>
                </a:lnTo>
                <a:cubicBezTo>
                  <a:pt x="28824" y="515042"/>
                  <a:pt x="0" y="486218"/>
                  <a:pt x="0" y="45066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7232" y="1995786"/>
            <a:ext cx="321901" cy="321901"/>
          </a:xfrm>
          <a:custGeom>
            <a:avLst/>
            <a:gdLst/>
            <a:ahLst/>
            <a:cxnLst/>
            <a:rect l="l" t="t" r="r" b="b"/>
            <a:pathLst>
              <a:path w="321901" h="321901">
                <a:moveTo>
                  <a:pt x="64380" y="0"/>
                </a:moveTo>
                <a:lnTo>
                  <a:pt x="257521" y="0"/>
                </a:lnTo>
                <a:cubicBezTo>
                  <a:pt x="293053" y="0"/>
                  <a:pt x="321901" y="28848"/>
                  <a:pt x="321901" y="64380"/>
                </a:cubicBezTo>
                <a:lnTo>
                  <a:pt x="321901" y="257521"/>
                </a:lnTo>
                <a:cubicBezTo>
                  <a:pt x="321901" y="293077"/>
                  <a:pt x="293077" y="321901"/>
                  <a:pt x="257521" y="321901"/>
                </a:cubicBezTo>
                <a:lnTo>
                  <a:pt x="64380" y="321901"/>
                </a:lnTo>
                <a:cubicBezTo>
                  <a:pt x="28848" y="321901"/>
                  <a:pt x="0" y="293053"/>
                  <a:pt x="0" y="25752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DBE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3802" y="2092356"/>
            <a:ext cx="128760" cy="128760"/>
          </a:xfrm>
          <a:custGeom>
            <a:avLst/>
            <a:gdLst/>
            <a:ahLst/>
            <a:cxnLst/>
            <a:rect l="l" t="t" r="r" b="b"/>
            <a:pathLst>
              <a:path w="128760" h="128760">
                <a:moveTo>
                  <a:pt x="30178" y="14083"/>
                </a:moveTo>
                <a:cubicBezTo>
                  <a:pt x="30178" y="6312"/>
                  <a:pt x="36490" y="0"/>
                  <a:pt x="44261" y="0"/>
                </a:cubicBezTo>
                <a:lnTo>
                  <a:pt x="50297" y="0"/>
                </a:lnTo>
                <a:cubicBezTo>
                  <a:pt x="54748" y="0"/>
                  <a:pt x="58345" y="3596"/>
                  <a:pt x="58345" y="8048"/>
                </a:cubicBezTo>
                <a:lnTo>
                  <a:pt x="58345" y="120713"/>
                </a:lnTo>
                <a:cubicBezTo>
                  <a:pt x="58345" y="125164"/>
                  <a:pt x="54748" y="128760"/>
                  <a:pt x="50297" y="128760"/>
                </a:cubicBezTo>
                <a:lnTo>
                  <a:pt x="42250" y="128760"/>
                </a:lnTo>
                <a:cubicBezTo>
                  <a:pt x="34755" y="128760"/>
                  <a:pt x="28443" y="123630"/>
                  <a:pt x="26657" y="116689"/>
                </a:cubicBezTo>
                <a:cubicBezTo>
                  <a:pt x="26481" y="116689"/>
                  <a:pt x="26330" y="116689"/>
                  <a:pt x="26154" y="116689"/>
                </a:cubicBezTo>
                <a:cubicBezTo>
                  <a:pt x="15039" y="116689"/>
                  <a:pt x="6036" y="107686"/>
                  <a:pt x="6036" y="96570"/>
                </a:cubicBezTo>
                <a:cubicBezTo>
                  <a:pt x="6036" y="92044"/>
                  <a:pt x="7545" y="87869"/>
                  <a:pt x="10059" y="84499"/>
                </a:cubicBezTo>
                <a:cubicBezTo>
                  <a:pt x="5181" y="80827"/>
                  <a:pt x="2012" y="74993"/>
                  <a:pt x="2012" y="68404"/>
                </a:cubicBezTo>
                <a:cubicBezTo>
                  <a:pt x="2012" y="60633"/>
                  <a:pt x="6438" y="53868"/>
                  <a:pt x="12876" y="50523"/>
                </a:cubicBezTo>
                <a:cubicBezTo>
                  <a:pt x="11090" y="47506"/>
                  <a:pt x="10059" y="43985"/>
                  <a:pt x="10059" y="40238"/>
                </a:cubicBezTo>
                <a:cubicBezTo>
                  <a:pt x="10059" y="29122"/>
                  <a:pt x="19063" y="20119"/>
                  <a:pt x="30178" y="20119"/>
                </a:cubicBezTo>
                <a:lnTo>
                  <a:pt x="30178" y="14083"/>
                </a:lnTo>
                <a:close/>
                <a:moveTo>
                  <a:pt x="98582" y="14083"/>
                </a:moveTo>
                <a:lnTo>
                  <a:pt x="98582" y="20119"/>
                </a:lnTo>
                <a:cubicBezTo>
                  <a:pt x="109698" y="20119"/>
                  <a:pt x="118701" y="29122"/>
                  <a:pt x="118701" y="40238"/>
                </a:cubicBezTo>
                <a:cubicBezTo>
                  <a:pt x="118701" y="44010"/>
                  <a:pt x="117670" y="47531"/>
                  <a:pt x="115884" y="50523"/>
                </a:cubicBezTo>
                <a:cubicBezTo>
                  <a:pt x="122348" y="53868"/>
                  <a:pt x="126749" y="60608"/>
                  <a:pt x="126749" y="68404"/>
                </a:cubicBezTo>
                <a:cubicBezTo>
                  <a:pt x="126749" y="74993"/>
                  <a:pt x="123580" y="80827"/>
                  <a:pt x="118701" y="84499"/>
                </a:cubicBezTo>
                <a:cubicBezTo>
                  <a:pt x="121216" y="87869"/>
                  <a:pt x="122725" y="92044"/>
                  <a:pt x="122725" y="96570"/>
                </a:cubicBezTo>
                <a:cubicBezTo>
                  <a:pt x="122725" y="107686"/>
                  <a:pt x="113722" y="116689"/>
                  <a:pt x="102606" y="116689"/>
                </a:cubicBezTo>
                <a:cubicBezTo>
                  <a:pt x="102430" y="116689"/>
                  <a:pt x="102279" y="116689"/>
                  <a:pt x="102103" y="116689"/>
                </a:cubicBezTo>
                <a:cubicBezTo>
                  <a:pt x="100317" y="123630"/>
                  <a:pt x="94005" y="128760"/>
                  <a:pt x="86511" y="128760"/>
                </a:cubicBezTo>
                <a:lnTo>
                  <a:pt x="78463" y="128760"/>
                </a:lnTo>
                <a:cubicBezTo>
                  <a:pt x="74012" y="128760"/>
                  <a:pt x="70416" y="125164"/>
                  <a:pt x="70416" y="120713"/>
                </a:cubicBezTo>
                <a:lnTo>
                  <a:pt x="70416" y="8048"/>
                </a:lnTo>
                <a:cubicBezTo>
                  <a:pt x="70416" y="3596"/>
                  <a:pt x="74012" y="0"/>
                  <a:pt x="78463" y="0"/>
                </a:cubicBezTo>
                <a:lnTo>
                  <a:pt x="84499" y="0"/>
                </a:lnTo>
                <a:cubicBezTo>
                  <a:pt x="92270" y="0"/>
                  <a:pt x="98582" y="6312"/>
                  <a:pt x="98582" y="14083"/>
                </a:cubicBezTo>
                <a:close/>
              </a:path>
            </a:pathLst>
          </a:custGeom>
          <a:solidFill>
            <a:srgbClr val="155D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65703" y="1995786"/>
            <a:ext cx="2100404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Attention Mechanisms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5702" y="2156737"/>
            <a:ext cx="2340915" cy="128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attention gates to focus on relevant regions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50661" y="2478638"/>
            <a:ext cx="5432079" cy="515042"/>
          </a:xfrm>
          <a:custGeom>
            <a:avLst/>
            <a:gdLst/>
            <a:ahLst/>
            <a:cxnLst/>
            <a:rect l="l" t="t" r="r" b="b"/>
            <a:pathLst>
              <a:path w="5432079" h="515042">
                <a:moveTo>
                  <a:pt x="64380" y="0"/>
                </a:moveTo>
                <a:lnTo>
                  <a:pt x="5367699" y="0"/>
                </a:lnTo>
                <a:cubicBezTo>
                  <a:pt x="5403255" y="0"/>
                  <a:pt x="5432079" y="28824"/>
                  <a:pt x="5432079" y="64380"/>
                </a:cubicBezTo>
                <a:lnTo>
                  <a:pt x="5432079" y="450661"/>
                </a:lnTo>
                <a:cubicBezTo>
                  <a:pt x="5432079" y="486218"/>
                  <a:pt x="5403255" y="515042"/>
                  <a:pt x="5367699" y="515042"/>
                </a:cubicBezTo>
                <a:lnTo>
                  <a:pt x="64380" y="515042"/>
                </a:lnTo>
                <a:cubicBezTo>
                  <a:pt x="28824" y="515042"/>
                  <a:pt x="0" y="486218"/>
                  <a:pt x="0" y="45066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7232" y="2575208"/>
            <a:ext cx="321901" cy="321901"/>
          </a:xfrm>
          <a:custGeom>
            <a:avLst/>
            <a:gdLst/>
            <a:ahLst/>
            <a:cxnLst/>
            <a:rect l="l" t="t" r="r" b="b"/>
            <a:pathLst>
              <a:path w="321901" h="321901">
                <a:moveTo>
                  <a:pt x="64380" y="0"/>
                </a:moveTo>
                <a:lnTo>
                  <a:pt x="257521" y="0"/>
                </a:lnTo>
                <a:cubicBezTo>
                  <a:pt x="293053" y="0"/>
                  <a:pt x="321901" y="28848"/>
                  <a:pt x="321901" y="64380"/>
                </a:cubicBezTo>
                <a:lnTo>
                  <a:pt x="321901" y="257521"/>
                </a:lnTo>
                <a:cubicBezTo>
                  <a:pt x="321901" y="293077"/>
                  <a:pt x="293077" y="321901"/>
                  <a:pt x="257521" y="321901"/>
                </a:cubicBezTo>
                <a:lnTo>
                  <a:pt x="64380" y="321901"/>
                </a:lnTo>
                <a:cubicBezTo>
                  <a:pt x="28848" y="321901"/>
                  <a:pt x="0" y="293053"/>
                  <a:pt x="0" y="25752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E0E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43802" y="2671778"/>
            <a:ext cx="128760" cy="128760"/>
          </a:xfrm>
          <a:custGeom>
            <a:avLst/>
            <a:gdLst/>
            <a:ahLst/>
            <a:cxnLst/>
            <a:rect l="l" t="t" r="r" b="b"/>
            <a:pathLst>
              <a:path w="128760" h="128760">
                <a:moveTo>
                  <a:pt x="0" y="20119"/>
                </a:moveTo>
                <a:cubicBezTo>
                  <a:pt x="0" y="13454"/>
                  <a:pt x="5407" y="8048"/>
                  <a:pt x="12071" y="8048"/>
                </a:cubicBezTo>
                <a:lnTo>
                  <a:pt x="36214" y="8048"/>
                </a:lnTo>
                <a:cubicBezTo>
                  <a:pt x="42878" y="8048"/>
                  <a:pt x="48285" y="13454"/>
                  <a:pt x="48285" y="20119"/>
                </a:cubicBezTo>
                <a:lnTo>
                  <a:pt x="48285" y="24143"/>
                </a:lnTo>
                <a:lnTo>
                  <a:pt x="80475" y="24143"/>
                </a:lnTo>
                <a:lnTo>
                  <a:pt x="80475" y="20119"/>
                </a:lnTo>
                <a:cubicBezTo>
                  <a:pt x="80475" y="13454"/>
                  <a:pt x="85882" y="8048"/>
                  <a:pt x="92547" y="8048"/>
                </a:cubicBezTo>
                <a:lnTo>
                  <a:pt x="116689" y="8048"/>
                </a:lnTo>
                <a:cubicBezTo>
                  <a:pt x="123353" y="8048"/>
                  <a:pt x="128760" y="13454"/>
                  <a:pt x="128760" y="20119"/>
                </a:cubicBezTo>
                <a:lnTo>
                  <a:pt x="128760" y="44261"/>
                </a:lnTo>
                <a:cubicBezTo>
                  <a:pt x="128760" y="50926"/>
                  <a:pt x="123353" y="56333"/>
                  <a:pt x="116689" y="56333"/>
                </a:cubicBezTo>
                <a:lnTo>
                  <a:pt x="92547" y="56333"/>
                </a:lnTo>
                <a:cubicBezTo>
                  <a:pt x="85882" y="56333"/>
                  <a:pt x="80475" y="50926"/>
                  <a:pt x="80475" y="44261"/>
                </a:cubicBezTo>
                <a:lnTo>
                  <a:pt x="80475" y="40238"/>
                </a:lnTo>
                <a:lnTo>
                  <a:pt x="48285" y="40238"/>
                </a:lnTo>
                <a:lnTo>
                  <a:pt x="48285" y="44261"/>
                </a:lnTo>
                <a:cubicBezTo>
                  <a:pt x="48285" y="46097"/>
                  <a:pt x="47858" y="47858"/>
                  <a:pt x="47128" y="49417"/>
                </a:cubicBezTo>
                <a:lnTo>
                  <a:pt x="64380" y="72428"/>
                </a:lnTo>
                <a:lnTo>
                  <a:pt x="84499" y="72428"/>
                </a:lnTo>
                <a:cubicBezTo>
                  <a:pt x="91163" y="72428"/>
                  <a:pt x="96570" y="77835"/>
                  <a:pt x="96570" y="84499"/>
                </a:cubicBezTo>
                <a:lnTo>
                  <a:pt x="96570" y="108642"/>
                </a:lnTo>
                <a:cubicBezTo>
                  <a:pt x="96570" y="115306"/>
                  <a:pt x="91163" y="120713"/>
                  <a:pt x="84499" y="120713"/>
                </a:cubicBezTo>
                <a:lnTo>
                  <a:pt x="60356" y="120713"/>
                </a:lnTo>
                <a:cubicBezTo>
                  <a:pt x="53692" y="120713"/>
                  <a:pt x="48285" y="115306"/>
                  <a:pt x="48285" y="108642"/>
                </a:cubicBezTo>
                <a:lnTo>
                  <a:pt x="48285" y="84499"/>
                </a:lnTo>
                <a:cubicBezTo>
                  <a:pt x="48285" y="82663"/>
                  <a:pt x="48713" y="80903"/>
                  <a:pt x="49442" y="79344"/>
                </a:cubicBezTo>
                <a:lnTo>
                  <a:pt x="32190" y="56333"/>
                </a:lnTo>
                <a:lnTo>
                  <a:pt x="12071" y="56333"/>
                </a:lnTo>
                <a:cubicBezTo>
                  <a:pt x="5407" y="56333"/>
                  <a:pt x="0" y="50926"/>
                  <a:pt x="0" y="44261"/>
                </a:cubicBezTo>
                <a:lnTo>
                  <a:pt x="0" y="20119"/>
                </a:lnTo>
                <a:close/>
              </a:path>
            </a:pathLst>
          </a:custGeom>
          <a:solidFill>
            <a:srgbClr val="4F3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65703" y="2575208"/>
            <a:ext cx="2526923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 Integration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65703" y="2736158"/>
            <a:ext cx="2747315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 CNN with Vision Transformers for global context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50661" y="3058059"/>
            <a:ext cx="5432079" cy="515042"/>
          </a:xfrm>
          <a:custGeom>
            <a:avLst/>
            <a:gdLst/>
            <a:ahLst/>
            <a:cxnLst/>
            <a:rect l="l" t="t" r="r" b="b"/>
            <a:pathLst>
              <a:path w="5432079" h="515042">
                <a:moveTo>
                  <a:pt x="64380" y="0"/>
                </a:moveTo>
                <a:lnTo>
                  <a:pt x="5367699" y="0"/>
                </a:lnTo>
                <a:cubicBezTo>
                  <a:pt x="5403255" y="0"/>
                  <a:pt x="5432079" y="28824"/>
                  <a:pt x="5432079" y="64380"/>
                </a:cubicBezTo>
                <a:lnTo>
                  <a:pt x="5432079" y="450661"/>
                </a:lnTo>
                <a:cubicBezTo>
                  <a:pt x="5432079" y="486218"/>
                  <a:pt x="5403255" y="515042"/>
                  <a:pt x="5367699" y="515042"/>
                </a:cubicBezTo>
                <a:lnTo>
                  <a:pt x="64380" y="515042"/>
                </a:lnTo>
                <a:cubicBezTo>
                  <a:pt x="28824" y="515042"/>
                  <a:pt x="0" y="486218"/>
                  <a:pt x="0" y="45066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7232" y="3154630"/>
            <a:ext cx="321901" cy="321901"/>
          </a:xfrm>
          <a:custGeom>
            <a:avLst/>
            <a:gdLst/>
            <a:ahLst/>
            <a:cxnLst/>
            <a:rect l="l" t="t" r="r" b="b"/>
            <a:pathLst>
              <a:path w="321901" h="321901">
                <a:moveTo>
                  <a:pt x="64380" y="0"/>
                </a:moveTo>
                <a:lnTo>
                  <a:pt x="257521" y="0"/>
                </a:lnTo>
                <a:cubicBezTo>
                  <a:pt x="293053" y="0"/>
                  <a:pt x="321901" y="28848"/>
                  <a:pt x="321901" y="64380"/>
                </a:cubicBezTo>
                <a:lnTo>
                  <a:pt x="321901" y="257521"/>
                </a:lnTo>
                <a:cubicBezTo>
                  <a:pt x="321901" y="293077"/>
                  <a:pt x="293077" y="321901"/>
                  <a:pt x="257521" y="321901"/>
                </a:cubicBezTo>
                <a:lnTo>
                  <a:pt x="64380" y="321901"/>
                </a:lnTo>
                <a:cubicBezTo>
                  <a:pt x="28848" y="321901"/>
                  <a:pt x="0" y="293053"/>
                  <a:pt x="0" y="25752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F3E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51850" y="3251200"/>
            <a:ext cx="112665" cy="128760"/>
          </a:xfrm>
          <a:custGeom>
            <a:avLst/>
            <a:gdLst/>
            <a:ahLst/>
            <a:cxnLst/>
            <a:rect l="l" t="t" r="r" b="b"/>
            <a:pathLst>
              <a:path w="112665" h="128760">
                <a:moveTo>
                  <a:pt x="112665" y="51756"/>
                </a:moveTo>
                <a:cubicBezTo>
                  <a:pt x="108943" y="54220"/>
                  <a:pt x="104668" y="56207"/>
                  <a:pt x="100217" y="57791"/>
                </a:cubicBezTo>
                <a:cubicBezTo>
                  <a:pt x="88397" y="62016"/>
                  <a:pt x="72880" y="64380"/>
                  <a:pt x="56333" y="64380"/>
                </a:cubicBezTo>
                <a:cubicBezTo>
                  <a:pt x="39785" y="64380"/>
                  <a:pt x="24243" y="61991"/>
                  <a:pt x="12449" y="57791"/>
                </a:cubicBezTo>
                <a:cubicBezTo>
                  <a:pt x="8022" y="56207"/>
                  <a:pt x="3722" y="54220"/>
                  <a:pt x="0" y="51756"/>
                </a:cubicBezTo>
                <a:lnTo>
                  <a:pt x="0" y="72428"/>
                </a:lnTo>
                <a:cubicBezTo>
                  <a:pt x="0" y="83543"/>
                  <a:pt x="25224" y="92547"/>
                  <a:pt x="56333" y="92547"/>
                </a:cubicBezTo>
                <a:cubicBezTo>
                  <a:pt x="87441" y="92547"/>
                  <a:pt x="112665" y="83543"/>
                  <a:pt x="112665" y="72428"/>
                </a:cubicBezTo>
                <a:lnTo>
                  <a:pt x="112665" y="51756"/>
                </a:lnTo>
                <a:close/>
                <a:moveTo>
                  <a:pt x="112665" y="32190"/>
                </a:moveTo>
                <a:lnTo>
                  <a:pt x="112665" y="20119"/>
                </a:lnTo>
                <a:cubicBezTo>
                  <a:pt x="112665" y="9003"/>
                  <a:pt x="87441" y="0"/>
                  <a:pt x="56333" y="0"/>
                </a:cubicBezTo>
                <a:cubicBezTo>
                  <a:pt x="25224" y="0"/>
                  <a:pt x="0" y="9003"/>
                  <a:pt x="0" y="20119"/>
                </a:cubicBezTo>
                <a:lnTo>
                  <a:pt x="0" y="32190"/>
                </a:lnTo>
                <a:cubicBezTo>
                  <a:pt x="0" y="43306"/>
                  <a:pt x="25224" y="52309"/>
                  <a:pt x="56333" y="52309"/>
                </a:cubicBezTo>
                <a:cubicBezTo>
                  <a:pt x="87441" y="52309"/>
                  <a:pt x="112665" y="43306"/>
                  <a:pt x="112665" y="32190"/>
                </a:cubicBezTo>
                <a:close/>
                <a:moveTo>
                  <a:pt x="100217" y="98029"/>
                </a:moveTo>
                <a:cubicBezTo>
                  <a:pt x="88422" y="102229"/>
                  <a:pt x="72906" y="104618"/>
                  <a:pt x="56333" y="104618"/>
                </a:cubicBezTo>
                <a:cubicBezTo>
                  <a:pt x="39760" y="104618"/>
                  <a:pt x="24243" y="102229"/>
                  <a:pt x="12449" y="98029"/>
                </a:cubicBezTo>
                <a:cubicBezTo>
                  <a:pt x="8022" y="96445"/>
                  <a:pt x="3722" y="94458"/>
                  <a:pt x="0" y="91993"/>
                </a:cubicBezTo>
                <a:lnTo>
                  <a:pt x="0" y="108642"/>
                </a:lnTo>
                <a:cubicBezTo>
                  <a:pt x="0" y="119757"/>
                  <a:pt x="25224" y="128760"/>
                  <a:pt x="56333" y="128760"/>
                </a:cubicBezTo>
                <a:cubicBezTo>
                  <a:pt x="87441" y="128760"/>
                  <a:pt x="112665" y="119757"/>
                  <a:pt x="112665" y="108642"/>
                </a:cubicBezTo>
                <a:lnTo>
                  <a:pt x="112665" y="91993"/>
                </a:lnTo>
                <a:cubicBezTo>
                  <a:pt x="108943" y="94458"/>
                  <a:pt x="104668" y="96445"/>
                  <a:pt x="100217" y="98029"/>
                </a:cubicBezTo>
                <a:close/>
              </a:path>
            </a:pathLst>
          </a:custGeom>
          <a:solidFill>
            <a:srgbClr val="9810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65703" y="3154630"/>
            <a:ext cx="2253307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Larger Dataset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65703" y="3315579"/>
            <a:ext cx="2747315" cy="226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 on BraTS 2021/2022 with more diverse cases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50661" y="3637481"/>
            <a:ext cx="5432079" cy="515042"/>
          </a:xfrm>
          <a:custGeom>
            <a:avLst/>
            <a:gdLst/>
            <a:ahLst/>
            <a:cxnLst/>
            <a:rect l="l" t="t" r="r" b="b"/>
            <a:pathLst>
              <a:path w="5432079" h="515042">
                <a:moveTo>
                  <a:pt x="64380" y="0"/>
                </a:moveTo>
                <a:lnTo>
                  <a:pt x="5367699" y="0"/>
                </a:lnTo>
                <a:cubicBezTo>
                  <a:pt x="5403255" y="0"/>
                  <a:pt x="5432079" y="28824"/>
                  <a:pt x="5432079" y="64380"/>
                </a:cubicBezTo>
                <a:lnTo>
                  <a:pt x="5432079" y="450661"/>
                </a:lnTo>
                <a:cubicBezTo>
                  <a:pt x="5432079" y="486218"/>
                  <a:pt x="5403255" y="515042"/>
                  <a:pt x="5367699" y="515042"/>
                </a:cubicBezTo>
                <a:lnTo>
                  <a:pt x="64380" y="515042"/>
                </a:lnTo>
                <a:cubicBezTo>
                  <a:pt x="28824" y="515042"/>
                  <a:pt x="0" y="486218"/>
                  <a:pt x="0" y="45066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47232" y="3734051"/>
            <a:ext cx="321901" cy="321901"/>
          </a:xfrm>
          <a:custGeom>
            <a:avLst/>
            <a:gdLst/>
            <a:ahLst/>
            <a:cxnLst/>
            <a:rect l="l" t="t" r="r" b="b"/>
            <a:pathLst>
              <a:path w="321901" h="321901">
                <a:moveTo>
                  <a:pt x="64380" y="0"/>
                </a:moveTo>
                <a:lnTo>
                  <a:pt x="257521" y="0"/>
                </a:lnTo>
                <a:cubicBezTo>
                  <a:pt x="293053" y="0"/>
                  <a:pt x="321901" y="28848"/>
                  <a:pt x="321901" y="64380"/>
                </a:cubicBezTo>
                <a:lnTo>
                  <a:pt x="321901" y="257521"/>
                </a:lnTo>
                <a:cubicBezTo>
                  <a:pt x="321901" y="293077"/>
                  <a:pt x="293077" y="321901"/>
                  <a:pt x="257521" y="321901"/>
                </a:cubicBezTo>
                <a:lnTo>
                  <a:pt x="64380" y="321901"/>
                </a:lnTo>
                <a:cubicBezTo>
                  <a:pt x="28848" y="321901"/>
                  <a:pt x="0" y="293053"/>
                  <a:pt x="0" y="25752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FC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59897" y="3830622"/>
            <a:ext cx="96570" cy="128760"/>
          </a:xfrm>
          <a:custGeom>
            <a:avLst/>
            <a:gdLst/>
            <a:ahLst/>
            <a:cxnLst/>
            <a:rect l="l" t="t" r="r" b="b"/>
            <a:pathLst>
              <a:path w="96570" h="128760">
                <a:moveTo>
                  <a:pt x="4024" y="16095"/>
                </a:moveTo>
                <a:cubicBezTo>
                  <a:pt x="4024" y="7218"/>
                  <a:pt x="11241" y="0"/>
                  <a:pt x="20119" y="0"/>
                </a:cubicBezTo>
                <a:lnTo>
                  <a:pt x="76451" y="0"/>
                </a:lnTo>
                <a:cubicBezTo>
                  <a:pt x="85329" y="0"/>
                  <a:pt x="92547" y="7218"/>
                  <a:pt x="92547" y="16095"/>
                </a:cubicBezTo>
                <a:lnTo>
                  <a:pt x="92547" y="112665"/>
                </a:lnTo>
                <a:cubicBezTo>
                  <a:pt x="92547" y="121543"/>
                  <a:pt x="85329" y="128760"/>
                  <a:pt x="76451" y="128760"/>
                </a:cubicBezTo>
                <a:lnTo>
                  <a:pt x="20119" y="128760"/>
                </a:lnTo>
                <a:cubicBezTo>
                  <a:pt x="11241" y="128760"/>
                  <a:pt x="4024" y="121543"/>
                  <a:pt x="4024" y="112665"/>
                </a:cubicBezTo>
                <a:lnTo>
                  <a:pt x="4024" y="16095"/>
                </a:lnTo>
                <a:close/>
                <a:moveTo>
                  <a:pt x="20119" y="16095"/>
                </a:moveTo>
                <a:lnTo>
                  <a:pt x="20119" y="92547"/>
                </a:lnTo>
                <a:lnTo>
                  <a:pt x="76451" y="92547"/>
                </a:lnTo>
                <a:lnTo>
                  <a:pt x="76451" y="16095"/>
                </a:lnTo>
                <a:lnTo>
                  <a:pt x="20119" y="16095"/>
                </a:lnTo>
                <a:close/>
                <a:moveTo>
                  <a:pt x="48285" y="118701"/>
                </a:moveTo>
                <a:cubicBezTo>
                  <a:pt x="52736" y="118701"/>
                  <a:pt x="56333" y="115105"/>
                  <a:pt x="56333" y="110653"/>
                </a:cubicBezTo>
                <a:cubicBezTo>
                  <a:pt x="56333" y="106202"/>
                  <a:pt x="52736" y="102606"/>
                  <a:pt x="48285" y="102606"/>
                </a:cubicBezTo>
                <a:cubicBezTo>
                  <a:pt x="43834" y="102606"/>
                  <a:pt x="40238" y="106202"/>
                  <a:pt x="40238" y="110653"/>
                </a:cubicBezTo>
                <a:cubicBezTo>
                  <a:pt x="40238" y="115105"/>
                  <a:pt x="43834" y="118701"/>
                  <a:pt x="48285" y="118701"/>
                </a:cubicBezTo>
                <a:close/>
              </a:path>
            </a:pathLst>
          </a:custGeom>
          <a:solidFill>
            <a:srgbClr val="E6007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965703" y="3734051"/>
            <a:ext cx="2205022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 Deployment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65702" y="3895002"/>
            <a:ext cx="2422305" cy="193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 for edge devices and clinical deployment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5067" y="869133"/>
            <a:ext cx="5689600" cy="2027976"/>
          </a:xfrm>
          <a:custGeom>
            <a:avLst/>
            <a:gdLst/>
            <a:ahLst/>
            <a:cxnLst/>
            <a:rect l="l" t="t" r="r" b="b"/>
            <a:pathLst>
              <a:path w="5689600" h="2027976">
                <a:moveTo>
                  <a:pt x="96572" y="0"/>
                </a:moveTo>
                <a:lnTo>
                  <a:pt x="5593028" y="0"/>
                </a:lnTo>
                <a:cubicBezTo>
                  <a:pt x="5646363" y="0"/>
                  <a:pt x="5689600" y="43237"/>
                  <a:pt x="5689600" y="96572"/>
                </a:cubicBezTo>
                <a:lnTo>
                  <a:pt x="5689600" y="1931404"/>
                </a:lnTo>
                <a:cubicBezTo>
                  <a:pt x="5689600" y="1984739"/>
                  <a:pt x="5646363" y="2027976"/>
                  <a:pt x="5593028" y="2027976"/>
                </a:cubicBezTo>
                <a:lnTo>
                  <a:pt x="96572" y="2027976"/>
                </a:lnTo>
                <a:cubicBezTo>
                  <a:pt x="43237" y="2027976"/>
                  <a:pt x="0" y="1984739"/>
                  <a:pt x="0" y="1931404"/>
                </a:cubicBezTo>
                <a:lnTo>
                  <a:pt x="0" y="96572"/>
                </a:lnTo>
                <a:cubicBezTo>
                  <a:pt x="0" y="43273"/>
                  <a:pt x="43273" y="0"/>
                  <a:pt x="96572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303827" y="997893"/>
            <a:ext cx="5504507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03827" y="1319794"/>
            <a:ext cx="2671778" cy="675992"/>
          </a:xfrm>
          <a:custGeom>
            <a:avLst/>
            <a:gdLst/>
            <a:ahLst/>
            <a:cxnLst/>
            <a:rect l="l" t="t" r="r" b="b"/>
            <a:pathLst>
              <a:path w="2671778" h="675992">
                <a:moveTo>
                  <a:pt x="64381" y="0"/>
                </a:moveTo>
                <a:lnTo>
                  <a:pt x="2607397" y="0"/>
                </a:lnTo>
                <a:cubicBezTo>
                  <a:pt x="2642954" y="0"/>
                  <a:pt x="2671778" y="28825"/>
                  <a:pt x="2671778" y="64381"/>
                </a:cubicBezTo>
                <a:lnTo>
                  <a:pt x="2671778" y="611611"/>
                </a:lnTo>
                <a:cubicBezTo>
                  <a:pt x="2671778" y="647168"/>
                  <a:pt x="2642954" y="675992"/>
                  <a:pt x="2607397" y="675992"/>
                </a:cubicBezTo>
                <a:lnTo>
                  <a:pt x="64381" y="675992"/>
                </a:lnTo>
                <a:cubicBezTo>
                  <a:pt x="28825" y="675992"/>
                  <a:pt x="0" y="647168"/>
                  <a:pt x="0" y="611611"/>
                </a:cubicBezTo>
                <a:lnTo>
                  <a:pt x="0" y="64381"/>
                </a:lnTo>
                <a:cubicBezTo>
                  <a:pt x="0" y="28848"/>
                  <a:pt x="28848" y="0"/>
                  <a:pt x="6438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340041" y="1416364"/>
            <a:ext cx="2599350" cy="289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1" b="1" dirty="0">
                <a:solidFill>
                  <a:srgbClr val="0092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98.5%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72231" y="1738265"/>
            <a:ext cx="2534970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7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Pixel Accuracy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069460" y="1319794"/>
            <a:ext cx="2671778" cy="675992"/>
          </a:xfrm>
          <a:custGeom>
            <a:avLst/>
            <a:gdLst/>
            <a:ahLst/>
            <a:cxnLst/>
            <a:rect l="l" t="t" r="r" b="b"/>
            <a:pathLst>
              <a:path w="2671778" h="675992">
                <a:moveTo>
                  <a:pt x="64381" y="0"/>
                </a:moveTo>
                <a:lnTo>
                  <a:pt x="2607397" y="0"/>
                </a:lnTo>
                <a:cubicBezTo>
                  <a:pt x="2642954" y="0"/>
                  <a:pt x="2671778" y="28825"/>
                  <a:pt x="2671778" y="64381"/>
                </a:cubicBezTo>
                <a:lnTo>
                  <a:pt x="2671778" y="611611"/>
                </a:lnTo>
                <a:cubicBezTo>
                  <a:pt x="2671778" y="647168"/>
                  <a:pt x="2642954" y="675992"/>
                  <a:pt x="2607397" y="675992"/>
                </a:cubicBezTo>
                <a:lnTo>
                  <a:pt x="64381" y="675992"/>
                </a:lnTo>
                <a:cubicBezTo>
                  <a:pt x="28825" y="675992"/>
                  <a:pt x="0" y="647168"/>
                  <a:pt x="0" y="611611"/>
                </a:cubicBezTo>
                <a:lnTo>
                  <a:pt x="0" y="64381"/>
                </a:lnTo>
                <a:cubicBezTo>
                  <a:pt x="0" y="28848"/>
                  <a:pt x="28848" y="0"/>
                  <a:pt x="6438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9105674" y="1416364"/>
            <a:ext cx="2599350" cy="289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1" b="1" dirty="0">
                <a:solidFill>
                  <a:srgbClr val="155D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0.985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37864" y="1738265"/>
            <a:ext cx="2534970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7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Dice Score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03827" y="2092356"/>
            <a:ext cx="2671778" cy="675992"/>
          </a:xfrm>
          <a:custGeom>
            <a:avLst/>
            <a:gdLst/>
            <a:ahLst/>
            <a:cxnLst/>
            <a:rect l="l" t="t" r="r" b="b"/>
            <a:pathLst>
              <a:path w="2671778" h="675992">
                <a:moveTo>
                  <a:pt x="64381" y="0"/>
                </a:moveTo>
                <a:lnTo>
                  <a:pt x="2607397" y="0"/>
                </a:lnTo>
                <a:cubicBezTo>
                  <a:pt x="2642954" y="0"/>
                  <a:pt x="2671778" y="28825"/>
                  <a:pt x="2671778" y="64381"/>
                </a:cubicBezTo>
                <a:lnTo>
                  <a:pt x="2671778" y="611611"/>
                </a:lnTo>
                <a:cubicBezTo>
                  <a:pt x="2671778" y="647168"/>
                  <a:pt x="2642954" y="675992"/>
                  <a:pt x="2607397" y="675992"/>
                </a:cubicBezTo>
                <a:lnTo>
                  <a:pt x="64381" y="675992"/>
                </a:lnTo>
                <a:cubicBezTo>
                  <a:pt x="28825" y="675992"/>
                  <a:pt x="0" y="647168"/>
                  <a:pt x="0" y="611611"/>
                </a:cubicBezTo>
                <a:lnTo>
                  <a:pt x="0" y="64381"/>
                </a:lnTo>
                <a:cubicBezTo>
                  <a:pt x="0" y="28848"/>
                  <a:pt x="28848" y="0"/>
                  <a:pt x="6438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340041" y="2188927"/>
            <a:ext cx="2599350" cy="289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1" b="1" dirty="0">
                <a:solidFill>
                  <a:srgbClr val="00A63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92.4%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72231" y="2510828"/>
            <a:ext cx="2534970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7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Sensitivity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069460" y="2092356"/>
            <a:ext cx="2671778" cy="675992"/>
          </a:xfrm>
          <a:custGeom>
            <a:avLst/>
            <a:gdLst/>
            <a:ahLst/>
            <a:cxnLst/>
            <a:rect l="l" t="t" r="r" b="b"/>
            <a:pathLst>
              <a:path w="2671778" h="675992">
                <a:moveTo>
                  <a:pt x="64381" y="0"/>
                </a:moveTo>
                <a:lnTo>
                  <a:pt x="2607397" y="0"/>
                </a:lnTo>
                <a:cubicBezTo>
                  <a:pt x="2642954" y="0"/>
                  <a:pt x="2671778" y="28825"/>
                  <a:pt x="2671778" y="64381"/>
                </a:cubicBezTo>
                <a:lnTo>
                  <a:pt x="2671778" y="611611"/>
                </a:lnTo>
                <a:cubicBezTo>
                  <a:pt x="2671778" y="647168"/>
                  <a:pt x="2642954" y="675992"/>
                  <a:pt x="2607397" y="675992"/>
                </a:cubicBezTo>
                <a:lnTo>
                  <a:pt x="64381" y="675992"/>
                </a:lnTo>
                <a:cubicBezTo>
                  <a:pt x="28825" y="675992"/>
                  <a:pt x="0" y="647168"/>
                  <a:pt x="0" y="611611"/>
                </a:cubicBezTo>
                <a:lnTo>
                  <a:pt x="0" y="64381"/>
                </a:lnTo>
                <a:cubicBezTo>
                  <a:pt x="0" y="28848"/>
                  <a:pt x="28848" y="0"/>
                  <a:pt x="6438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9105674" y="2188927"/>
            <a:ext cx="2599350" cy="289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1" b="1" dirty="0">
                <a:solidFill>
                  <a:srgbClr val="9810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37864" y="2510828"/>
            <a:ext cx="2534970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7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Channels Used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75067" y="3025869"/>
            <a:ext cx="5689600" cy="1641695"/>
          </a:xfrm>
          <a:custGeom>
            <a:avLst/>
            <a:gdLst/>
            <a:ahLst/>
            <a:cxnLst/>
            <a:rect l="l" t="t" r="r" b="b"/>
            <a:pathLst>
              <a:path w="5689600" h="1641695">
                <a:moveTo>
                  <a:pt x="96565" y="0"/>
                </a:moveTo>
                <a:lnTo>
                  <a:pt x="5593035" y="0"/>
                </a:lnTo>
                <a:cubicBezTo>
                  <a:pt x="5646367" y="0"/>
                  <a:pt x="5689600" y="43233"/>
                  <a:pt x="5689600" y="96565"/>
                </a:cubicBezTo>
                <a:lnTo>
                  <a:pt x="5689600" y="1545131"/>
                </a:lnTo>
                <a:cubicBezTo>
                  <a:pt x="5689600" y="1598462"/>
                  <a:pt x="5646367" y="1641695"/>
                  <a:pt x="5593035" y="1641695"/>
                </a:cubicBezTo>
                <a:lnTo>
                  <a:pt x="96565" y="1641695"/>
                </a:lnTo>
                <a:cubicBezTo>
                  <a:pt x="43233" y="1641695"/>
                  <a:pt x="0" y="1598462"/>
                  <a:pt x="0" y="1545131"/>
                </a:cubicBezTo>
                <a:lnTo>
                  <a:pt x="0" y="96565"/>
                </a:lnTo>
                <a:cubicBezTo>
                  <a:pt x="0" y="43233"/>
                  <a:pt x="43233" y="0"/>
                  <a:pt x="9656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303827" y="3154630"/>
            <a:ext cx="5504507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03827" y="3476531"/>
            <a:ext cx="5488412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Successfully developed a deep learning system for automated brain tumor segmentation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03827" y="3701861"/>
            <a:ext cx="5488412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Achieved clinical-grade accuracy (98.5%) with efficient 3-channel approach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303827" y="3927192"/>
            <a:ext cx="5488412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Demonstrated robust performance across all tumor sub-regions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303827" y="4152523"/>
            <a:ext cx="5488412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Validated effectiveness of U-Net architecture for medical imaging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03827" y="4377853"/>
            <a:ext cx="5488412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Created foundation for clinical deployment and future research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175067" y="4796325"/>
            <a:ext cx="5689600" cy="1577315"/>
          </a:xfrm>
          <a:custGeom>
            <a:avLst/>
            <a:gdLst/>
            <a:ahLst/>
            <a:cxnLst/>
            <a:rect l="l" t="t" r="r" b="b"/>
            <a:pathLst>
              <a:path w="5689600" h="1577315">
                <a:moveTo>
                  <a:pt x="96563" y="0"/>
                </a:moveTo>
                <a:lnTo>
                  <a:pt x="5593037" y="0"/>
                </a:lnTo>
                <a:cubicBezTo>
                  <a:pt x="5646367" y="0"/>
                  <a:pt x="5689600" y="43233"/>
                  <a:pt x="5689600" y="96563"/>
                </a:cubicBezTo>
                <a:lnTo>
                  <a:pt x="5689600" y="1480752"/>
                </a:lnTo>
                <a:cubicBezTo>
                  <a:pt x="5689600" y="1534082"/>
                  <a:pt x="5646367" y="1577315"/>
                  <a:pt x="5593037" y="1577315"/>
                </a:cubicBezTo>
                <a:lnTo>
                  <a:pt x="96563" y="1577315"/>
                </a:lnTo>
                <a:cubicBezTo>
                  <a:pt x="43233" y="1577315"/>
                  <a:pt x="0" y="1534082"/>
                  <a:pt x="0" y="1480752"/>
                </a:cubicBezTo>
                <a:lnTo>
                  <a:pt x="0" y="96563"/>
                </a:lnTo>
                <a:cubicBezTo>
                  <a:pt x="0" y="43233"/>
                  <a:pt x="43233" y="0"/>
                  <a:pt x="96563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6303827" y="4925085"/>
            <a:ext cx="5504507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Clinical Impact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03827" y="5246986"/>
            <a:ext cx="5432079" cy="289711"/>
          </a:xfrm>
          <a:custGeom>
            <a:avLst/>
            <a:gdLst/>
            <a:ahLst/>
            <a:cxnLst/>
            <a:rect l="l" t="t" r="r" b="b"/>
            <a:pathLst>
              <a:path w="5432079" h="289711">
                <a:moveTo>
                  <a:pt x="64380" y="0"/>
                </a:moveTo>
                <a:lnTo>
                  <a:pt x="5367700" y="0"/>
                </a:lnTo>
                <a:cubicBezTo>
                  <a:pt x="5403255" y="0"/>
                  <a:pt x="5432079" y="28824"/>
                  <a:pt x="5432079" y="64380"/>
                </a:cubicBezTo>
                <a:lnTo>
                  <a:pt x="5432079" y="225331"/>
                </a:lnTo>
                <a:cubicBezTo>
                  <a:pt x="5432079" y="260887"/>
                  <a:pt x="5403255" y="289711"/>
                  <a:pt x="5367700" y="289711"/>
                </a:cubicBezTo>
                <a:lnTo>
                  <a:pt x="64380" y="289711"/>
                </a:lnTo>
                <a:cubicBezTo>
                  <a:pt x="28848" y="289711"/>
                  <a:pt x="0" y="260863"/>
                  <a:pt x="0" y="22533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6391344" y="5335509"/>
            <a:ext cx="98582" cy="112665"/>
          </a:xfrm>
          <a:custGeom>
            <a:avLst/>
            <a:gdLst/>
            <a:ahLst/>
            <a:cxnLst/>
            <a:rect l="l" t="t" r="r" b="b"/>
            <a:pathLst>
              <a:path w="98582" h="112665">
                <a:moveTo>
                  <a:pt x="49291" y="1760"/>
                </a:moveTo>
                <a:cubicBezTo>
                  <a:pt x="34717" y="1760"/>
                  <a:pt x="22885" y="13593"/>
                  <a:pt x="22885" y="28166"/>
                </a:cubicBezTo>
                <a:cubicBezTo>
                  <a:pt x="22885" y="42740"/>
                  <a:pt x="34717" y="54572"/>
                  <a:pt x="49291" y="54572"/>
                </a:cubicBezTo>
                <a:cubicBezTo>
                  <a:pt x="63865" y="54572"/>
                  <a:pt x="75697" y="42740"/>
                  <a:pt x="75697" y="28166"/>
                </a:cubicBezTo>
                <a:cubicBezTo>
                  <a:pt x="75697" y="13593"/>
                  <a:pt x="63865" y="1760"/>
                  <a:pt x="49291" y="1760"/>
                </a:cubicBezTo>
                <a:close/>
                <a:moveTo>
                  <a:pt x="62494" y="70592"/>
                </a:moveTo>
                <a:cubicBezTo>
                  <a:pt x="61306" y="70482"/>
                  <a:pt x="60074" y="70416"/>
                  <a:pt x="58841" y="70416"/>
                </a:cubicBezTo>
                <a:lnTo>
                  <a:pt x="39719" y="70416"/>
                </a:lnTo>
                <a:cubicBezTo>
                  <a:pt x="38487" y="70416"/>
                  <a:pt x="37276" y="70482"/>
                  <a:pt x="36066" y="70592"/>
                </a:cubicBezTo>
                <a:lnTo>
                  <a:pt x="36066" y="85445"/>
                </a:lnTo>
                <a:cubicBezTo>
                  <a:pt x="39697" y="87118"/>
                  <a:pt x="42227" y="90792"/>
                  <a:pt x="42227" y="95039"/>
                </a:cubicBezTo>
                <a:cubicBezTo>
                  <a:pt x="42227" y="100871"/>
                  <a:pt x="37496" y="105602"/>
                  <a:pt x="31665" y="105602"/>
                </a:cubicBezTo>
                <a:cubicBezTo>
                  <a:pt x="25834" y="105602"/>
                  <a:pt x="21103" y="100871"/>
                  <a:pt x="21103" y="95039"/>
                </a:cubicBezTo>
                <a:cubicBezTo>
                  <a:pt x="21103" y="90770"/>
                  <a:pt x="23633" y="87096"/>
                  <a:pt x="27264" y="85445"/>
                </a:cubicBezTo>
                <a:lnTo>
                  <a:pt x="27264" y="72594"/>
                </a:lnTo>
                <a:cubicBezTo>
                  <a:pt x="13423" y="77677"/>
                  <a:pt x="3521" y="91012"/>
                  <a:pt x="3521" y="106636"/>
                </a:cubicBezTo>
                <a:cubicBezTo>
                  <a:pt x="3521" y="109959"/>
                  <a:pt x="6227" y="112665"/>
                  <a:pt x="9550" y="112665"/>
                </a:cubicBezTo>
                <a:lnTo>
                  <a:pt x="89010" y="112665"/>
                </a:lnTo>
                <a:cubicBezTo>
                  <a:pt x="92333" y="112665"/>
                  <a:pt x="95039" y="109959"/>
                  <a:pt x="95039" y="106636"/>
                </a:cubicBezTo>
                <a:cubicBezTo>
                  <a:pt x="95039" y="91012"/>
                  <a:pt x="85137" y="77699"/>
                  <a:pt x="71274" y="72616"/>
                </a:cubicBezTo>
                <a:lnTo>
                  <a:pt x="71274" y="80846"/>
                </a:lnTo>
                <a:cubicBezTo>
                  <a:pt x="76401" y="82651"/>
                  <a:pt x="80076" y="87558"/>
                  <a:pt x="80076" y="93301"/>
                </a:cubicBezTo>
                <a:lnTo>
                  <a:pt x="80076" y="100343"/>
                </a:lnTo>
                <a:cubicBezTo>
                  <a:pt x="80076" y="102763"/>
                  <a:pt x="78096" y="104744"/>
                  <a:pt x="75675" y="104744"/>
                </a:cubicBezTo>
                <a:cubicBezTo>
                  <a:pt x="73254" y="104744"/>
                  <a:pt x="71274" y="102763"/>
                  <a:pt x="71274" y="100343"/>
                </a:cubicBezTo>
                <a:lnTo>
                  <a:pt x="71274" y="93301"/>
                </a:lnTo>
                <a:cubicBezTo>
                  <a:pt x="71274" y="90880"/>
                  <a:pt x="69294" y="88900"/>
                  <a:pt x="66873" y="88900"/>
                </a:cubicBezTo>
                <a:cubicBezTo>
                  <a:pt x="64453" y="88900"/>
                  <a:pt x="62472" y="90880"/>
                  <a:pt x="62472" y="93301"/>
                </a:cubicBezTo>
                <a:lnTo>
                  <a:pt x="62472" y="100343"/>
                </a:lnTo>
                <a:cubicBezTo>
                  <a:pt x="62472" y="102763"/>
                  <a:pt x="60492" y="104744"/>
                  <a:pt x="58071" y="104744"/>
                </a:cubicBezTo>
                <a:cubicBezTo>
                  <a:pt x="55651" y="104744"/>
                  <a:pt x="53670" y="102763"/>
                  <a:pt x="53670" y="100343"/>
                </a:cubicBezTo>
                <a:lnTo>
                  <a:pt x="53670" y="93301"/>
                </a:lnTo>
                <a:cubicBezTo>
                  <a:pt x="53670" y="87558"/>
                  <a:pt x="57345" y="82673"/>
                  <a:pt x="62472" y="80846"/>
                </a:cubicBezTo>
                <a:lnTo>
                  <a:pt x="62472" y="70592"/>
                </a:ln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6573420" y="5311366"/>
            <a:ext cx="2374020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diagnosis time from 30 min to &lt;5 sec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03827" y="5601077"/>
            <a:ext cx="5432079" cy="289711"/>
          </a:xfrm>
          <a:custGeom>
            <a:avLst/>
            <a:gdLst/>
            <a:ahLst/>
            <a:cxnLst/>
            <a:rect l="l" t="t" r="r" b="b"/>
            <a:pathLst>
              <a:path w="5432079" h="289711">
                <a:moveTo>
                  <a:pt x="64380" y="0"/>
                </a:moveTo>
                <a:lnTo>
                  <a:pt x="5367700" y="0"/>
                </a:lnTo>
                <a:cubicBezTo>
                  <a:pt x="5403255" y="0"/>
                  <a:pt x="5432079" y="28824"/>
                  <a:pt x="5432079" y="64380"/>
                </a:cubicBezTo>
                <a:lnTo>
                  <a:pt x="5432079" y="225331"/>
                </a:lnTo>
                <a:cubicBezTo>
                  <a:pt x="5432079" y="260887"/>
                  <a:pt x="5403255" y="289711"/>
                  <a:pt x="5367700" y="289711"/>
                </a:cubicBezTo>
                <a:lnTo>
                  <a:pt x="64380" y="289711"/>
                </a:lnTo>
                <a:cubicBezTo>
                  <a:pt x="28848" y="289711"/>
                  <a:pt x="0" y="260863"/>
                  <a:pt x="0" y="22533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6384303" y="5689600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7042" y="7042"/>
                </a:moveTo>
                <a:cubicBezTo>
                  <a:pt x="10936" y="7042"/>
                  <a:pt x="14083" y="10188"/>
                  <a:pt x="14083" y="14083"/>
                </a:cubicBezTo>
                <a:lnTo>
                  <a:pt x="14083" y="88020"/>
                </a:lnTo>
                <a:cubicBezTo>
                  <a:pt x="14083" y="89956"/>
                  <a:pt x="15668" y="91541"/>
                  <a:pt x="17604" y="91541"/>
                </a:cubicBezTo>
                <a:lnTo>
                  <a:pt x="105624" y="91541"/>
                </a:lnTo>
                <a:cubicBezTo>
                  <a:pt x="109519" y="91541"/>
                  <a:pt x="112665" y="94687"/>
                  <a:pt x="112665" y="98582"/>
                </a:cubicBezTo>
                <a:cubicBezTo>
                  <a:pt x="112665" y="102477"/>
                  <a:pt x="109519" y="105624"/>
                  <a:pt x="105624" y="105624"/>
                </a:cubicBezTo>
                <a:lnTo>
                  <a:pt x="17604" y="105624"/>
                </a:lnTo>
                <a:cubicBezTo>
                  <a:pt x="7878" y="105624"/>
                  <a:pt x="0" y="97746"/>
                  <a:pt x="0" y="88020"/>
                </a:cubicBezTo>
                <a:lnTo>
                  <a:pt x="0" y="14083"/>
                </a:lnTo>
                <a:cubicBezTo>
                  <a:pt x="0" y="10188"/>
                  <a:pt x="3147" y="7042"/>
                  <a:pt x="7042" y="7042"/>
                </a:cubicBezTo>
                <a:close/>
                <a:moveTo>
                  <a:pt x="28166" y="21125"/>
                </a:moveTo>
                <a:cubicBezTo>
                  <a:pt x="28166" y="17230"/>
                  <a:pt x="31313" y="14083"/>
                  <a:pt x="35208" y="14083"/>
                </a:cubicBezTo>
                <a:lnTo>
                  <a:pt x="77457" y="14083"/>
                </a:lnTo>
                <a:cubicBezTo>
                  <a:pt x="81352" y="14083"/>
                  <a:pt x="84499" y="17230"/>
                  <a:pt x="84499" y="21125"/>
                </a:cubicBezTo>
                <a:cubicBezTo>
                  <a:pt x="84499" y="25020"/>
                  <a:pt x="81352" y="28166"/>
                  <a:pt x="77457" y="28166"/>
                </a:cubicBezTo>
                <a:lnTo>
                  <a:pt x="35208" y="28166"/>
                </a:lnTo>
                <a:cubicBezTo>
                  <a:pt x="31313" y="28166"/>
                  <a:pt x="28166" y="25020"/>
                  <a:pt x="28166" y="21125"/>
                </a:cubicBezTo>
                <a:close/>
                <a:moveTo>
                  <a:pt x="35208" y="38729"/>
                </a:moveTo>
                <a:lnTo>
                  <a:pt x="63374" y="38729"/>
                </a:lnTo>
                <a:cubicBezTo>
                  <a:pt x="67269" y="38729"/>
                  <a:pt x="70416" y="41875"/>
                  <a:pt x="70416" y="45770"/>
                </a:cubicBezTo>
                <a:cubicBezTo>
                  <a:pt x="70416" y="49665"/>
                  <a:pt x="67269" y="52812"/>
                  <a:pt x="63374" y="52812"/>
                </a:cubicBezTo>
                <a:lnTo>
                  <a:pt x="35208" y="52812"/>
                </a:lnTo>
                <a:cubicBezTo>
                  <a:pt x="31313" y="52812"/>
                  <a:pt x="28166" y="49665"/>
                  <a:pt x="28166" y="45770"/>
                </a:cubicBezTo>
                <a:cubicBezTo>
                  <a:pt x="28166" y="41875"/>
                  <a:pt x="31313" y="38729"/>
                  <a:pt x="35208" y="38729"/>
                </a:cubicBezTo>
                <a:close/>
                <a:moveTo>
                  <a:pt x="35208" y="63374"/>
                </a:moveTo>
                <a:lnTo>
                  <a:pt x="91541" y="63374"/>
                </a:lnTo>
                <a:cubicBezTo>
                  <a:pt x="95435" y="63374"/>
                  <a:pt x="98582" y="66521"/>
                  <a:pt x="98582" y="70416"/>
                </a:cubicBezTo>
                <a:cubicBezTo>
                  <a:pt x="98582" y="74311"/>
                  <a:pt x="95435" y="77457"/>
                  <a:pt x="91541" y="77457"/>
                </a:cubicBezTo>
                <a:lnTo>
                  <a:pt x="35208" y="77457"/>
                </a:lnTo>
                <a:cubicBezTo>
                  <a:pt x="31313" y="77457"/>
                  <a:pt x="28166" y="74311"/>
                  <a:pt x="28166" y="70416"/>
                </a:cubicBezTo>
                <a:cubicBezTo>
                  <a:pt x="28166" y="66521"/>
                  <a:pt x="31313" y="63374"/>
                  <a:pt x="35208" y="63374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6573420" y="5665457"/>
            <a:ext cx="2341830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Consistent, reproducible segmentation results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03827" y="5955168"/>
            <a:ext cx="5432079" cy="289711"/>
          </a:xfrm>
          <a:custGeom>
            <a:avLst/>
            <a:gdLst/>
            <a:ahLst/>
            <a:cxnLst/>
            <a:rect l="l" t="t" r="r" b="b"/>
            <a:pathLst>
              <a:path w="5432079" h="289711">
                <a:moveTo>
                  <a:pt x="64380" y="0"/>
                </a:moveTo>
                <a:lnTo>
                  <a:pt x="5367700" y="0"/>
                </a:lnTo>
                <a:cubicBezTo>
                  <a:pt x="5403255" y="0"/>
                  <a:pt x="5432079" y="28824"/>
                  <a:pt x="5432079" y="64380"/>
                </a:cubicBezTo>
                <a:lnTo>
                  <a:pt x="5432079" y="225331"/>
                </a:lnTo>
                <a:cubicBezTo>
                  <a:pt x="5432079" y="260887"/>
                  <a:pt x="5403255" y="289711"/>
                  <a:pt x="5367700" y="289711"/>
                </a:cubicBezTo>
                <a:lnTo>
                  <a:pt x="64380" y="289711"/>
                </a:lnTo>
                <a:cubicBezTo>
                  <a:pt x="28848" y="289711"/>
                  <a:pt x="0" y="260863"/>
                  <a:pt x="0" y="225331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6377261" y="6043691"/>
            <a:ext cx="126749" cy="112665"/>
          </a:xfrm>
          <a:custGeom>
            <a:avLst/>
            <a:gdLst/>
            <a:ahLst/>
            <a:cxnLst/>
            <a:rect l="l" t="t" r="r" b="b"/>
            <a:pathLst>
              <a:path w="126749" h="112665">
                <a:moveTo>
                  <a:pt x="28166" y="14083"/>
                </a:moveTo>
                <a:cubicBezTo>
                  <a:pt x="28166" y="6315"/>
                  <a:pt x="34482" y="0"/>
                  <a:pt x="42250" y="0"/>
                </a:cubicBezTo>
                <a:lnTo>
                  <a:pt x="84499" y="0"/>
                </a:lnTo>
                <a:cubicBezTo>
                  <a:pt x="92267" y="0"/>
                  <a:pt x="98582" y="6315"/>
                  <a:pt x="98582" y="14083"/>
                </a:cubicBezTo>
                <a:lnTo>
                  <a:pt x="98582" y="28166"/>
                </a:lnTo>
                <a:lnTo>
                  <a:pt x="112665" y="28166"/>
                </a:lnTo>
                <a:cubicBezTo>
                  <a:pt x="120433" y="28166"/>
                  <a:pt x="126749" y="34482"/>
                  <a:pt x="126749" y="42250"/>
                </a:cubicBezTo>
                <a:lnTo>
                  <a:pt x="126749" y="98582"/>
                </a:lnTo>
                <a:cubicBezTo>
                  <a:pt x="126749" y="106350"/>
                  <a:pt x="120433" y="112665"/>
                  <a:pt x="112665" y="112665"/>
                </a:cubicBezTo>
                <a:lnTo>
                  <a:pt x="14083" y="112665"/>
                </a:lnTo>
                <a:cubicBezTo>
                  <a:pt x="6315" y="112665"/>
                  <a:pt x="0" y="106350"/>
                  <a:pt x="0" y="98582"/>
                </a:cubicBezTo>
                <a:lnTo>
                  <a:pt x="0" y="42250"/>
                </a:lnTo>
                <a:cubicBezTo>
                  <a:pt x="0" y="34482"/>
                  <a:pt x="6315" y="28166"/>
                  <a:pt x="14083" y="28166"/>
                </a:cubicBezTo>
                <a:lnTo>
                  <a:pt x="28166" y="28166"/>
                </a:lnTo>
                <a:lnTo>
                  <a:pt x="28166" y="14083"/>
                </a:lnTo>
                <a:close/>
                <a:moveTo>
                  <a:pt x="59853" y="77457"/>
                </a:moveTo>
                <a:cubicBezTo>
                  <a:pt x="55959" y="77457"/>
                  <a:pt x="52812" y="80604"/>
                  <a:pt x="52812" y="84499"/>
                </a:cubicBezTo>
                <a:lnTo>
                  <a:pt x="52812" y="102103"/>
                </a:lnTo>
                <a:lnTo>
                  <a:pt x="73937" y="102103"/>
                </a:lnTo>
                <a:lnTo>
                  <a:pt x="73937" y="84499"/>
                </a:lnTo>
                <a:cubicBezTo>
                  <a:pt x="73937" y="80604"/>
                  <a:pt x="70790" y="77457"/>
                  <a:pt x="66895" y="77457"/>
                </a:cubicBezTo>
                <a:lnTo>
                  <a:pt x="59853" y="77457"/>
                </a:lnTo>
                <a:close/>
                <a:moveTo>
                  <a:pt x="28166" y="80978"/>
                </a:moveTo>
                <a:lnTo>
                  <a:pt x="28166" y="73937"/>
                </a:lnTo>
                <a:cubicBezTo>
                  <a:pt x="28166" y="72000"/>
                  <a:pt x="26582" y="70416"/>
                  <a:pt x="24646" y="70416"/>
                </a:cubicBezTo>
                <a:lnTo>
                  <a:pt x="17604" y="70416"/>
                </a:lnTo>
                <a:cubicBezTo>
                  <a:pt x="15668" y="70416"/>
                  <a:pt x="14083" y="72000"/>
                  <a:pt x="14083" y="73937"/>
                </a:cubicBezTo>
                <a:lnTo>
                  <a:pt x="14083" y="80978"/>
                </a:lnTo>
                <a:cubicBezTo>
                  <a:pt x="14083" y="82915"/>
                  <a:pt x="15668" y="84499"/>
                  <a:pt x="17604" y="84499"/>
                </a:cubicBezTo>
                <a:lnTo>
                  <a:pt x="24646" y="84499"/>
                </a:lnTo>
                <a:cubicBezTo>
                  <a:pt x="26582" y="84499"/>
                  <a:pt x="28166" y="82915"/>
                  <a:pt x="28166" y="80978"/>
                </a:cubicBezTo>
                <a:close/>
                <a:moveTo>
                  <a:pt x="24646" y="56333"/>
                </a:moveTo>
                <a:cubicBezTo>
                  <a:pt x="26582" y="56333"/>
                  <a:pt x="28166" y="54748"/>
                  <a:pt x="28166" y="52812"/>
                </a:cubicBezTo>
                <a:lnTo>
                  <a:pt x="28166" y="45770"/>
                </a:lnTo>
                <a:cubicBezTo>
                  <a:pt x="28166" y="43834"/>
                  <a:pt x="26582" y="42250"/>
                  <a:pt x="24646" y="42250"/>
                </a:cubicBezTo>
                <a:lnTo>
                  <a:pt x="17604" y="42250"/>
                </a:lnTo>
                <a:cubicBezTo>
                  <a:pt x="15668" y="42250"/>
                  <a:pt x="14083" y="43834"/>
                  <a:pt x="14083" y="45770"/>
                </a:cubicBezTo>
                <a:lnTo>
                  <a:pt x="14083" y="52812"/>
                </a:lnTo>
                <a:cubicBezTo>
                  <a:pt x="14083" y="54748"/>
                  <a:pt x="15668" y="56333"/>
                  <a:pt x="17604" y="56333"/>
                </a:cubicBezTo>
                <a:lnTo>
                  <a:pt x="24646" y="56333"/>
                </a:lnTo>
                <a:close/>
                <a:moveTo>
                  <a:pt x="112665" y="80978"/>
                </a:moveTo>
                <a:lnTo>
                  <a:pt x="112665" y="73937"/>
                </a:lnTo>
                <a:cubicBezTo>
                  <a:pt x="112665" y="72000"/>
                  <a:pt x="111081" y="70416"/>
                  <a:pt x="109145" y="70416"/>
                </a:cubicBezTo>
                <a:lnTo>
                  <a:pt x="102103" y="70416"/>
                </a:lnTo>
                <a:cubicBezTo>
                  <a:pt x="100167" y="70416"/>
                  <a:pt x="98582" y="72000"/>
                  <a:pt x="98582" y="73937"/>
                </a:cubicBezTo>
                <a:lnTo>
                  <a:pt x="98582" y="80978"/>
                </a:lnTo>
                <a:cubicBezTo>
                  <a:pt x="98582" y="82915"/>
                  <a:pt x="100167" y="84499"/>
                  <a:pt x="102103" y="84499"/>
                </a:cubicBezTo>
                <a:lnTo>
                  <a:pt x="109145" y="84499"/>
                </a:lnTo>
                <a:cubicBezTo>
                  <a:pt x="111081" y="84499"/>
                  <a:pt x="112665" y="82915"/>
                  <a:pt x="112665" y="80978"/>
                </a:cubicBezTo>
                <a:close/>
                <a:moveTo>
                  <a:pt x="109145" y="56333"/>
                </a:moveTo>
                <a:cubicBezTo>
                  <a:pt x="111081" y="56333"/>
                  <a:pt x="112665" y="54748"/>
                  <a:pt x="112665" y="52812"/>
                </a:cubicBezTo>
                <a:lnTo>
                  <a:pt x="112665" y="45770"/>
                </a:lnTo>
                <a:cubicBezTo>
                  <a:pt x="112665" y="43834"/>
                  <a:pt x="111081" y="42250"/>
                  <a:pt x="109145" y="42250"/>
                </a:cubicBezTo>
                <a:lnTo>
                  <a:pt x="102103" y="42250"/>
                </a:lnTo>
                <a:cubicBezTo>
                  <a:pt x="100167" y="42250"/>
                  <a:pt x="98582" y="43834"/>
                  <a:pt x="98582" y="45770"/>
                </a:cubicBezTo>
                <a:lnTo>
                  <a:pt x="98582" y="52812"/>
                </a:lnTo>
                <a:cubicBezTo>
                  <a:pt x="98582" y="54748"/>
                  <a:pt x="100167" y="56333"/>
                  <a:pt x="102103" y="56333"/>
                </a:cubicBezTo>
                <a:lnTo>
                  <a:pt x="109145" y="56333"/>
                </a:lnTo>
                <a:close/>
                <a:moveTo>
                  <a:pt x="58093" y="22885"/>
                </a:moveTo>
                <a:lnTo>
                  <a:pt x="58093" y="29927"/>
                </a:lnTo>
                <a:lnTo>
                  <a:pt x="51051" y="29927"/>
                </a:lnTo>
                <a:cubicBezTo>
                  <a:pt x="49115" y="29927"/>
                  <a:pt x="47531" y="31511"/>
                  <a:pt x="47531" y="33448"/>
                </a:cubicBezTo>
                <a:lnTo>
                  <a:pt x="47531" y="36968"/>
                </a:lnTo>
                <a:cubicBezTo>
                  <a:pt x="47531" y="38905"/>
                  <a:pt x="49115" y="40489"/>
                  <a:pt x="51051" y="40489"/>
                </a:cubicBezTo>
                <a:lnTo>
                  <a:pt x="58093" y="40489"/>
                </a:lnTo>
                <a:lnTo>
                  <a:pt x="58093" y="47531"/>
                </a:lnTo>
                <a:cubicBezTo>
                  <a:pt x="58093" y="49467"/>
                  <a:pt x="59677" y="51051"/>
                  <a:pt x="61614" y="51051"/>
                </a:cubicBezTo>
                <a:lnTo>
                  <a:pt x="65135" y="51051"/>
                </a:lnTo>
                <a:cubicBezTo>
                  <a:pt x="67071" y="51051"/>
                  <a:pt x="68655" y="49467"/>
                  <a:pt x="68655" y="47531"/>
                </a:cubicBezTo>
                <a:lnTo>
                  <a:pt x="68655" y="40489"/>
                </a:lnTo>
                <a:lnTo>
                  <a:pt x="75697" y="40489"/>
                </a:lnTo>
                <a:cubicBezTo>
                  <a:pt x="77633" y="40489"/>
                  <a:pt x="79218" y="38905"/>
                  <a:pt x="79218" y="36968"/>
                </a:cubicBezTo>
                <a:lnTo>
                  <a:pt x="79218" y="33448"/>
                </a:lnTo>
                <a:cubicBezTo>
                  <a:pt x="79218" y="31511"/>
                  <a:pt x="77633" y="29927"/>
                  <a:pt x="75697" y="29927"/>
                </a:cubicBezTo>
                <a:lnTo>
                  <a:pt x="68655" y="29927"/>
                </a:lnTo>
                <a:lnTo>
                  <a:pt x="68655" y="22885"/>
                </a:lnTo>
                <a:cubicBezTo>
                  <a:pt x="68655" y="20949"/>
                  <a:pt x="67071" y="19364"/>
                  <a:pt x="65135" y="19364"/>
                </a:cubicBezTo>
                <a:lnTo>
                  <a:pt x="61614" y="19364"/>
                </a:lnTo>
                <a:cubicBezTo>
                  <a:pt x="59677" y="19364"/>
                  <a:pt x="58093" y="20949"/>
                  <a:pt x="58093" y="22885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6573420" y="6019549"/>
            <a:ext cx="2188927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Supports radiologists in treatment planning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B"/>
              </a:gs>
              <a:gs pos="100000">
                <a:srgbClr val="1D293D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7772400" y="762000"/>
            <a:ext cx="3657600" cy="3657600"/>
          </a:xfrm>
          <a:custGeom>
            <a:avLst/>
            <a:gdLst/>
            <a:ahLst/>
            <a:cxnLst/>
            <a:rect l="l" t="t" r="r" b="b"/>
            <a:pathLst>
              <a:path w="3657600" h="3657600">
                <a:moveTo>
                  <a:pt x="1828800" y="0"/>
                </a:moveTo>
                <a:lnTo>
                  <a:pt x="1828800" y="0"/>
                </a:lnTo>
                <a:cubicBezTo>
                  <a:pt x="2838142" y="0"/>
                  <a:pt x="3657600" y="819458"/>
                  <a:pt x="3657600" y="1828800"/>
                </a:cubicBezTo>
                <a:lnTo>
                  <a:pt x="3657600" y="1828800"/>
                </a:lnTo>
                <a:cubicBezTo>
                  <a:pt x="3657600" y="2838142"/>
                  <a:pt x="2838142" y="3657600"/>
                  <a:pt x="1828800" y="3657600"/>
                </a:cubicBezTo>
                <a:lnTo>
                  <a:pt x="1828800" y="3657600"/>
                </a:lnTo>
                <a:cubicBezTo>
                  <a:pt x="819458" y="3657600"/>
                  <a:pt x="0" y="2838142"/>
                  <a:pt x="0" y="1828800"/>
                </a:cubicBezTo>
                <a:lnTo>
                  <a:pt x="0" y="1828800"/>
                </a:lnTo>
                <a:cubicBezTo>
                  <a:pt x="0" y="819458"/>
                  <a:pt x="819458" y="0"/>
                  <a:pt x="1828800" y="0"/>
                </a:cubicBez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2000" y="36576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1219200" y="0"/>
                </a:moveTo>
                <a:lnTo>
                  <a:pt x="1219200" y="0"/>
                </a:lnTo>
                <a:cubicBezTo>
                  <a:pt x="1892095" y="0"/>
                  <a:pt x="2438400" y="546305"/>
                  <a:pt x="2438400" y="1219200"/>
                </a:cubicBezTo>
                <a:lnTo>
                  <a:pt x="2438400" y="1219200"/>
                </a:lnTo>
                <a:cubicBezTo>
                  <a:pt x="2438400" y="1892095"/>
                  <a:pt x="1892095" y="2438400"/>
                  <a:pt x="1219200" y="2438400"/>
                </a:cubicBezTo>
                <a:lnTo>
                  <a:pt x="1219200" y="2438400"/>
                </a:lnTo>
                <a:cubicBezTo>
                  <a:pt x="546305" y="2438400"/>
                  <a:pt x="0" y="1892095"/>
                  <a:pt x="0" y="1219200"/>
                </a:cubicBezTo>
                <a:lnTo>
                  <a:pt x="0" y="1219200"/>
                </a:lnTo>
                <a:cubicBezTo>
                  <a:pt x="0" y="546305"/>
                  <a:pt x="546305" y="0"/>
                  <a:pt x="1219200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638681" y="438271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228600" y="0"/>
                </a:moveTo>
                <a:lnTo>
                  <a:pt x="685800" y="0"/>
                </a:lnTo>
                <a:cubicBezTo>
                  <a:pt x="811968" y="0"/>
                  <a:pt x="914400" y="102432"/>
                  <a:pt x="914400" y="228600"/>
                </a:cubicBezTo>
                <a:lnTo>
                  <a:pt x="914400" y="685800"/>
                </a:lnTo>
                <a:cubicBezTo>
                  <a:pt x="914400" y="811968"/>
                  <a:pt x="811968" y="914400"/>
                  <a:pt x="685800" y="914400"/>
                </a:cubicBezTo>
                <a:lnTo>
                  <a:pt x="228600" y="914400"/>
                </a:lnTo>
                <a:cubicBezTo>
                  <a:pt x="102432" y="914400"/>
                  <a:pt x="0" y="811968"/>
                  <a:pt x="0" y="6858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867281" y="66687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492466" y="1581271"/>
            <a:ext cx="32099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78191" y="2305171"/>
            <a:ext cx="3038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CAD5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Questions &amp; Discussion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594735" y="3219450"/>
            <a:ext cx="1514475" cy="1600200"/>
          </a:xfrm>
          <a:custGeom>
            <a:avLst/>
            <a:gdLst/>
            <a:ahLst/>
            <a:cxnLst/>
            <a:rect l="l" t="t" r="r" b="b"/>
            <a:pathLst>
              <a:path w="1514475" h="1600200">
                <a:moveTo>
                  <a:pt x="114297" y="0"/>
                </a:moveTo>
                <a:lnTo>
                  <a:pt x="1400178" y="0"/>
                </a:lnTo>
                <a:cubicBezTo>
                  <a:pt x="1463260" y="0"/>
                  <a:pt x="1514475" y="51215"/>
                  <a:pt x="1514475" y="114297"/>
                </a:cubicBezTo>
                <a:lnTo>
                  <a:pt x="1514475" y="1485903"/>
                </a:lnTo>
                <a:cubicBezTo>
                  <a:pt x="1514475" y="1548985"/>
                  <a:pt x="1463260" y="1600200"/>
                  <a:pt x="1400178" y="1600200"/>
                </a:cubicBezTo>
                <a:lnTo>
                  <a:pt x="114297" y="1600200"/>
                </a:lnTo>
                <a:cubicBezTo>
                  <a:pt x="51215" y="1600200"/>
                  <a:pt x="0" y="1548985"/>
                  <a:pt x="0" y="148590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4085511" y="3409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B8D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237911" y="35623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713797" y="4057650"/>
            <a:ext cx="1276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98.5%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751897" y="4438650"/>
            <a:ext cx="1200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CAD5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 Achieved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38406" y="3219450"/>
            <a:ext cx="1514475" cy="1600200"/>
          </a:xfrm>
          <a:custGeom>
            <a:avLst/>
            <a:gdLst/>
            <a:ahLst/>
            <a:cxnLst/>
            <a:rect l="l" t="t" r="r" b="b"/>
            <a:pathLst>
              <a:path w="1514475" h="1600200">
                <a:moveTo>
                  <a:pt x="114297" y="0"/>
                </a:moveTo>
                <a:lnTo>
                  <a:pt x="1400178" y="0"/>
                </a:lnTo>
                <a:cubicBezTo>
                  <a:pt x="1463260" y="0"/>
                  <a:pt x="1514475" y="51215"/>
                  <a:pt x="1514475" y="114297"/>
                </a:cubicBezTo>
                <a:lnTo>
                  <a:pt x="1514475" y="1485903"/>
                </a:lnTo>
                <a:cubicBezTo>
                  <a:pt x="1514475" y="1548985"/>
                  <a:pt x="1463260" y="1600200"/>
                  <a:pt x="1400178" y="1600200"/>
                </a:cubicBezTo>
                <a:lnTo>
                  <a:pt x="114297" y="1600200"/>
                </a:lnTo>
                <a:cubicBezTo>
                  <a:pt x="51215" y="1600200"/>
                  <a:pt x="0" y="1548985"/>
                  <a:pt x="0" y="148590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829181" y="3409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B7FFF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967293" y="35623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51A2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457468" y="4057650"/>
            <a:ext cx="1276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U-Net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495568" y="4438650"/>
            <a:ext cx="1200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CAD5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082076" y="3219450"/>
            <a:ext cx="1514475" cy="1600200"/>
          </a:xfrm>
          <a:custGeom>
            <a:avLst/>
            <a:gdLst/>
            <a:ahLst/>
            <a:cxnLst/>
            <a:rect l="l" t="t" r="r" b="b"/>
            <a:pathLst>
              <a:path w="1514475" h="1600200">
                <a:moveTo>
                  <a:pt x="114297" y="0"/>
                </a:moveTo>
                <a:lnTo>
                  <a:pt x="1400178" y="0"/>
                </a:lnTo>
                <a:cubicBezTo>
                  <a:pt x="1463260" y="0"/>
                  <a:pt x="1514475" y="51215"/>
                  <a:pt x="1514475" y="114297"/>
                </a:cubicBezTo>
                <a:lnTo>
                  <a:pt x="1514475" y="1485903"/>
                </a:lnTo>
                <a:cubicBezTo>
                  <a:pt x="1514475" y="1548985"/>
                  <a:pt x="1463260" y="1600200"/>
                  <a:pt x="1400178" y="1600200"/>
                </a:cubicBezTo>
                <a:lnTo>
                  <a:pt x="114297" y="1600200"/>
                </a:lnTo>
                <a:cubicBezTo>
                  <a:pt x="51215" y="1600200"/>
                  <a:pt x="0" y="1548985"/>
                  <a:pt x="0" y="148590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572851" y="3409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AD46FF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739539" y="35623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C27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201138" y="4057650"/>
            <a:ext cx="1276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39238" y="4438650"/>
            <a:ext cx="1200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CAD5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047887" y="5124450"/>
            <a:ext cx="4095750" cy="1295400"/>
          </a:xfrm>
          <a:custGeom>
            <a:avLst/>
            <a:gdLst/>
            <a:ahLst/>
            <a:cxnLst/>
            <a:rect l="l" t="t" r="r" b="b"/>
            <a:pathLst>
              <a:path w="4095750" h="1295400">
                <a:moveTo>
                  <a:pt x="152404" y="0"/>
                </a:moveTo>
                <a:lnTo>
                  <a:pt x="3943346" y="0"/>
                </a:lnTo>
                <a:cubicBezTo>
                  <a:pt x="4027516" y="0"/>
                  <a:pt x="4095750" y="68234"/>
                  <a:pt x="4095750" y="152404"/>
                </a:cubicBezTo>
                <a:lnTo>
                  <a:pt x="4095750" y="1142996"/>
                </a:lnTo>
                <a:cubicBezTo>
                  <a:pt x="4095750" y="1227166"/>
                  <a:pt x="4027516" y="1295400"/>
                  <a:pt x="3943346" y="1295400"/>
                </a:cubicBezTo>
                <a:lnTo>
                  <a:pt x="152404" y="1295400"/>
                </a:lnTo>
                <a:cubicBezTo>
                  <a:pt x="68234" y="1295400"/>
                  <a:pt x="0" y="1227166"/>
                  <a:pt x="0" y="1142996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309824" y="5276850"/>
            <a:ext cx="3571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CAD5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Presented at INSTANT </a:t>
            </a:r>
            <a:r>
              <a:rPr lang="en-US" sz="1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× ORANGE</a:t>
            </a:r>
            <a:r>
              <a:rPr lang="en-US" sz="1350" dirty="0">
                <a:solidFill>
                  <a:srgbClr val="CAD5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295537" y="5619750"/>
            <a:ext cx="3600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350" dirty="0">
                <a:solidFill>
                  <a:srgbClr val="CAD5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</a:t>
            </a:r>
            <a:r>
              <a:rPr lang="en-US" dirty="0">
                <a:solidFill>
                  <a:srgbClr val="CAD5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ENG/Shady </a:t>
            </a:r>
            <a:r>
              <a:rPr lang="en-US" sz="1800" b="1" dirty="0" err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Mayez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309824" y="6000629"/>
            <a:ext cx="3571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00D3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Brain Tumor Segmentation Project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33375" y="3810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419100"/>
            <a:ext cx="3295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066800"/>
            <a:ext cx="5581650" cy="1504950"/>
          </a:xfrm>
          <a:custGeom>
            <a:avLst/>
            <a:gdLst/>
            <a:ahLst/>
            <a:cxnLst/>
            <a:rect l="l" t="t" r="r" b="b"/>
            <a:pathLst>
              <a:path w="5581650" h="1504950">
                <a:moveTo>
                  <a:pt x="38100" y="0"/>
                </a:moveTo>
                <a:lnTo>
                  <a:pt x="5467349" y="0"/>
                </a:lnTo>
                <a:cubicBezTo>
                  <a:pt x="5530476" y="0"/>
                  <a:pt x="5581650" y="51174"/>
                  <a:pt x="5581650" y="114301"/>
                </a:cubicBezTo>
                <a:lnTo>
                  <a:pt x="5581650" y="1390649"/>
                </a:lnTo>
                <a:cubicBezTo>
                  <a:pt x="5581650" y="1453776"/>
                  <a:pt x="5530476" y="1504950"/>
                  <a:pt x="5467349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EF2F2"/>
              </a:gs>
              <a:gs pos="100000">
                <a:srgbClr val="FFF7ED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00050" y="106680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33413" y="1295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C1000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47725" y="1257300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1000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1638300"/>
            <a:ext cx="5257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Brain tumors are among the most aggressive cancers with high mortality rates. Early and accurate detection is critical for treatment planning and improving patient outcomes.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2724150"/>
            <a:ext cx="5581650" cy="1504950"/>
          </a:xfrm>
          <a:custGeom>
            <a:avLst/>
            <a:gdLst/>
            <a:ahLst/>
            <a:cxnLst/>
            <a:rect l="l" t="t" r="r" b="b"/>
            <a:pathLst>
              <a:path w="5581650" h="1504950">
                <a:moveTo>
                  <a:pt x="38100" y="0"/>
                </a:moveTo>
                <a:lnTo>
                  <a:pt x="5467349" y="0"/>
                </a:lnTo>
                <a:cubicBezTo>
                  <a:pt x="5530476" y="0"/>
                  <a:pt x="5581650" y="51174"/>
                  <a:pt x="5581650" y="114301"/>
                </a:cubicBezTo>
                <a:lnTo>
                  <a:pt x="5581650" y="1390649"/>
                </a:lnTo>
                <a:cubicBezTo>
                  <a:pt x="5581650" y="1453776"/>
                  <a:pt x="5530476" y="1504950"/>
                  <a:pt x="5467349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EFF6FF"/>
              </a:gs>
              <a:gs pos="100000">
                <a:srgbClr val="ECFE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00050" y="272415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33413" y="2952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1447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47725" y="2914650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447E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Goal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9600" y="3295650"/>
            <a:ext cx="5257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 an automated deep learning system for accurate segmentation of brain tumors from multi-modal MRI scans, distinguishing between different tumor sub-regions.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10300" y="1066800"/>
            <a:ext cx="5600700" cy="2286000"/>
          </a:xfrm>
          <a:custGeom>
            <a:avLst/>
            <a:gdLst/>
            <a:ahLst/>
            <a:cxnLst/>
            <a:rect l="l" t="t" r="r" b="b"/>
            <a:pathLst>
              <a:path w="5600700" h="2286000">
                <a:moveTo>
                  <a:pt x="114300" y="0"/>
                </a:moveTo>
                <a:lnTo>
                  <a:pt x="5486400" y="0"/>
                </a:lnTo>
                <a:cubicBezTo>
                  <a:pt x="5549484" y="0"/>
                  <a:pt x="5600700" y="51216"/>
                  <a:pt x="5600700" y="114300"/>
                </a:cubicBezTo>
                <a:lnTo>
                  <a:pt x="5600700" y="2171700"/>
                </a:lnTo>
                <a:cubicBezTo>
                  <a:pt x="5600700" y="2234784"/>
                  <a:pt x="5549484" y="2286000"/>
                  <a:pt x="5486400" y="2286000"/>
                </a:cubicBezTo>
                <a:lnTo>
                  <a:pt x="114300" y="2286000"/>
                </a:lnTo>
                <a:cubicBezTo>
                  <a:pt x="51216" y="2286000"/>
                  <a:pt x="0" y="2234784"/>
                  <a:pt x="0" y="2171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400800" y="1257300"/>
            <a:ext cx="531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This Matters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00800" y="167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EF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486525" y="1752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2381"/>
                </a:move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lose/>
                <a:moveTo>
                  <a:pt x="84534" y="95488"/>
                </a:moveTo>
                <a:cubicBezTo>
                  <a:pt x="82927" y="95339"/>
                  <a:pt x="81260" y="95250"/>
                  <a:pt x="79593" y="95250"/>
                </a:cubicBezTo>
                <a:lnTo>
                  <a:pt x="53727" y="95250"/>
                </a:lnTo>
                <a:cubicBezTo>
                  <a:pt x="52060" y="95250"/>
                  <a:pt x="50423" y="95339"/>
                  <a:pt x="48786" y="95488"/>
                </a:cubicBezTo>
                <a:lnTo>
                  <a:pt x="48786" y="115580"/>
                </a:lnTo>
                <a:cubicBezTo>
                  <a:pt x="53697" y="117842"/>
                  <a:pt x="57120" y="122813"/>
                  <a:pt x="57120" y="128558"/>
                </a:cubicBezTo>
                <a:cubicBezTo>
                  <a:pt x="57120" y="136446"/>
                  <a:pt x="50721" y="142845"/>
                  <a:pt x="42833" y="142845"/>
                </a:cubicBezTo>
                <a:cubicBezTo>
                  <a:pt x="34945" y="142845"/>
                  <a:pt x="28545" y="136446"/>
                  <a:pt x="28545" y="128558"/>
                </a:cubicBezTo>
                <a:cubicBezTo>
                  <a:pt x="28545" y="122783"/>
                  <a:pt x="31968" y="117812"/>
                  <a:pt x="36880" y="115580"/>
                </a:cubicBezTo>
                <a:lnTo>
                  <a:pt x="36880" y="98197"/>
                </a:lnTo>
                <a:cubicBezTo>
                  <a:pt x="18157" y="105073"/>
                  <a:pt x="4763" y="123111"/>
                  <a:pt x="4763" y="144244"/>
                </a:cubicBezTo>
                <a:cubicBezTo>
                  <a:pt x="4763" y="148739"/>
                  <a:pt x="8424" y="152400"/>
                  <a:pt x="12918" y="152400"/>
                </a:cubicBezTo>
                <a:lnTo>
                  <a:pt x="120402" y="152400"/>
                </a:lnTo>
                <a:cubicBezTo>
                  <a:pt x="124897" y="152400"/>
                  <a:pt x="128558" y="148739"/>
                  <a:pt x="128558" y="144244"/>
                </a:cubicBezTo>
                <a:cubicBezTo>
                  <a:pt x="128558" y="123111"/>
                  <a:pt x="115163" y="105102"/>
                  <a:pt x="96411" y="98227"/>
                </a:cubicBezTo>
                <a:lnTo>
                  <a:pt x="96411" y="109359"/>
                </a:lnTo>
                <a:cubicBezTo>
                  <a:pt x="103346" y="111800"/>
                  <a:pt x="108317" y="118437"/>
                  <a:pt x="108317" y="126206"/>
                </a:cubicBezTo>
                <a:lnTo>
                  <a:pt x="108317" y="135731"/>
                </a:lnTo>
                <a:cubicBezTo>
                  <a:pt x="108317" y="139005"/>
                  <a:pt x="105638" y="141684"/>
                  <a:pt x="102364" y="141684"/>
                </a:cubicBezTo>
                <a:cubicBezTo>
                  <a:pt x="99090" y="141684"/>
                  <a:pt x="96411" y="139005"/>
                  <a:pt x="96411" y="135731"/>
                </a:cubicBezTo>
                <a:lnTo>
                  <a:pt x="96411" y="126206"/>
                </a:lnTo>
                <a:cubicBezTo>
                  <a:pt x="96411" y="122932"/>
                  <a:pt x="93732" y="120253"/>
                  <a:pt x="90458" y="120253"/>
                </a:cubicBezTo>
                <a:cubicBezTo>
                  <a:pt x="87184" y="120253"/>
                  <a:pt x="84505" y="122932"/>
                  <a:pt x="84505" y="126206"/>
                </a:cubicBezTo>
                <a:lnTo>
                  <a:pt x="84505" y="135731"/>
                </a:lnTo>
                <a:cubicBezTo>
                  <a:pt x="84505" y="139005"/>
                  <a:pt x="81826" y="141684"/>
                  <a:pt x="78551" y="141684"/>
                </a:cubicBezTo>
                <a:cubicBezTo>
                  <a:pt x="75277" y="141684"/>
                  <a:pt x="72598" y="139005"/>
                  <a:pt x="72598" y="135731"/>
                </a:cubicBezTo>
                <a:lnTo>
                  <a:pt x="72598" y="126206"/>
                </a:lnTo>
                <a:cubicBezTo>
                  <a:pt x="72598" y="118437"/>
                  <a:pt x="77569" y="111829"/>
                  <a:pt x="84505" y="109359"/>
                </a:cubicBezTo>
                <a:lnTo>
                  <a:pt x="84505" y="95488"/>
                </a:lnTo>
                <a:close/>
              </a:path>
            </a:pathLst>
          </a:custGeom>
          <a:solidFill>
            <a:srgbClr val="0092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819900" y="1676400"/>
            <a:ext cx="3105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 Segmentation is Time-Consuming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819900" y="1905000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Radiologists spend 20-40 minutes per case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00800" y="2209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EF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457950" y="228600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0092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819900" y="220980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Inter-Observer Variability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29425" y="2438400"/>
            <a:ext cx="2733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Different experts may annotate differently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00800" y="2743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EF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477000" y="2819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ubicBezTo>
                  <a:pt x="0" y="34144"/>
                  <a:pt x="34144" y="0"/>
                  <a:pt x="76200" y="0"/>
                </a:cubicBezTo>
                <a:close/>
                <a:moveTo>
                  <a:pt x="69056" y="35719"/>
                </a:moveTo>
                <a:lnTo>
                  <a:pt x="69056" y="76200"/>
                </a:lnTo>
                <a:cubicBezTo>
                  <a:pt x="69056" y="78581"/>
                  <a:pt x="70247" y="80814"/>
                  <a:pt x="72241" y="82153"/>
                </a:cubicBezTo>
                <a:lnTo>
                  <a:pt x="100816" y="101203"/>
                </a:lnTo>
                <a:cubicBezTo>
                  <a:pt x="104090" y="103406"/>
                  <a:pt x="108525" y="102513"/>
                  <a:pt x="110728" y="99209"/>
                </a:cubicBezTo>
                <a:cubicBezTo>
                  <a:pt x="112931" y="95905"/>
                  <a:pt x="112038" y="91500"/>
                  <a:pt x="108734" y="89297"/>
                </a:cubicBezTo>
                <a:lnTo>
                  <a:pt x="83344" y="72390"/>
                </a:lnTo>
                <a:lnTo>
                  <a:pt x="83344" y="35719"/>
                </a:lnTo>
                <a:cubicBezTo>
                  <a:pt x="83344" y="31760"/>
                  <a:pt x="80159" y="28575"/>
                  <a:pt x="76200" y="28575"/>
                </a:cubicBezTo>
                <a:cubicBezTo>
                  <a:pt x="72241" y="28575"/>
                  <a:pt x="69056" y="31760"/>
                  <a:pt x="69056" y="35719"/>
                </a:cubicBezTo>
                <a:close/>
              </a:path>
            </a:pathLst>
          </a:custGeom>
          <a:solidFill>
            <a:srgbClr val="0092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819900" y="2743200"/>
            <a:ext cx="2362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Need for Rapid Diagnosis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819900" y="2971800"/>
            <a:ext cx="25146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detection improves survival rates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10300" y="3505200"/>
            <a:ext cx="5600700" cy="838200"/>
          </a:xfrm>
          <a:custGeom>
            <a:avLst/>
            <a:gdLst/>
            <a:ahLst/>
            <a:cxnLst/>
            <a:rect l="l" t="t" r="r" b="b"/>
            <a:pathLst>
              <a:path w="5600700" h="838200">
                <a:moveTo>
                  <a:pt x="114297" y="0"/>
                </a:moveTo>
                <a:lnTo>
                  <a:pt x="5486403" y="0"/>
                </a:lnTo>
                <a:cubicBezTo>
                  <a:pt x="5549528" y="0"/>
                  <a:pt x="5600700" y="51172"/>
                  <a:pt x="5600700" y="114297"/>
                </a:cubicBezTo>
                <a:lnTo>
                  <a:pt x="5600700" y="723903"/>
                </a:lnTo>
                <a:cubicBezTo>
                  <a:pt x="5600700" y="787028"/>
                  <a:pt x="5549528" y="838200"/>
                  <a:pt x="5486403" y="838200"/>
                </a:cubicBezTo>
                <a:lnTo>
                  <a:pt x="114297" y="838200"/>
                </a:lnTo>
                <a:cubicBezTo>
                  <a:pt x="51172" y="838200"/>
                  <a:pt x="0" y="787028"/>
                  <a:pt x="0" y="7239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362700" y="3657600"/>
            <a:ext cx="103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Accuracy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62700" y="3848100"/>
            <a:ext cx="1114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&gt;95%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598825" y="3657600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Processing Time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522625" y="3848100"/>
            <a:ext cx="1133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&lt;5 sec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7275" y="357275"/>
            <a:ext cx="428730" cy="428730"/>
          </a:xfrm>
          <a:custGeom>
            <a:avLst/>
            <a:gdLst/>
            <a:ahLst/>
            <a:cxnLst/>
            <a:rect l="l" t="t" r="r" b="b"/>
            <a:pathLst>
              <a:path w="428730" h="428730">
                <a:moveTo>
                  <a:pt x="107182" y="0"/>
                </a:moveTo>
                <a:lnTo>
                  <a:pt x="321547" y="0"/>
                </a:lnTo>
                <a:cubicBezTo>
                  <a:pt x="380742" y="0"/>
                  <a:pt x="428730" y="47987"/>
                  <a:pt x="428730" y="107182"/>
                </a:cubicBezTo>
                <a:lnTo>
                  <a:pt x="428730" y="321547"/>
                </a:lnTo>
                <a:cubicBezTo>
                  <a:pt x="428730" y="380742"/>
                  <a:pt x="380742" y="428730"/>
                  <a:pt x="321547" y="428730"/>
                </a:cubicBezTo>
                <a:lnTo>
                  <a:pt x="107182" y="428730"/>
                </a:lnTo>
                <a:cubicBezTo>
                  <a:pt x="47987" y="428730"/>
                  <a:pt x="0" y="380742"/>
                  <a:pt x="0" y="321547"/>
                </a:cubicBezTo>
                <a:lnTo>
                  <a:pt x="0" y="107182"/>
                </a:lnTo>
                <a:cubicBezTo>
                  <a:pt x="0" y="48027"/>
                  <a:pt x="48027" y="0"/>
                  <a:pt x="10718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12615" y="357275"/>
            <a:ext cx="518048" cy="428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93187" y="393002"/>
            <a:ext cx="4787481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32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 Overview: </a:t>
            </a:r>
            <a:r>
              <a:rPr lang="en-US" sz="2532" b="1" dirty="0" err="1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7275" y="1000369"/>
            <a:ext cx="3706725" cy="1643464"/>
          </a:xfrm>
          <a:custGeom>
            <a:avLst/>
            <a:gdLst/>
            <a:ahLst/>
            <a:cxnLst/>
            <a:rect l="l" t="t" r="r" b="b"/>
            <a:pathLst>
              <a:path w="3706725" h="1643464">
                <a:moveTo>
                  <a:pt x="107187" y="0"/>
                </a:moveTo>
                <a:lnTo>
                  <a:pt x="3599539" y="0"/>
                </a:lnTo>
                <a:cubicBezTo>
                  <a:pt x="3658736" y="0"/>
                  <a:pt x="3706725" y="47989"/>
                  <a:pt x="3706725" y="107187"/>
                </a:cubicBezTo>
                <a:lnTo>
                  <a:pt x="3706725" y="1536277"/>
                </a:lnTo>
                <a:cubicBezTo>
                  <a:pt x="3706725" y="1595475"/>
                  <a:pt x="3658736" y="1643464"/>
                  <a:pt x="3599539" y="1643464"/>
                </a:cubicBezTo>
                <a:lnTo>
                  <a:pt x="107187" y="1643464"/>
                </a:lnTo>
                <a:cubicBezTo>
                  <a:pt x="47989" y="1643464"/>
                  <a:pt x="0" y="1595475"/>
                  <a:pt x="0" y="1536277"/>
                </a:cubicBezTo>
                <a:lnTo>
                  <a:pt x="0" y="107187"/>
                </a:lnTo>
                <a:cubicBezTo>
                  <a:pt x="0" y="47989"/>
                  <a:pt x="47989" y="0"/>
                  <a:pt x="107187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925264" y="1179007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142910" y="0"/>
                </a:moveTo>
                <a:lnTo>
                  <a:pt x="428730" y="0"/>
                </a:lnTo>
                <a:cubicBezTo>
                  <a:pt x="507657" y="0"/>
                  <a:pt x="571640" y="63983"/>
                  <a:pt x="571640" y="142910"/>
                </a:cubicBezTo>
                <a:lnTo>
                  <a:pt x="571640" y="428730"/>
                </a:lnTo>
                <a:cubicBezTo>
                  <a:pt x="571640" y="507657"/>
                  <a:pt x="507657" y="571640"/>
                  <a:pt x="428730" y="571640"/>
                </a:cubicBezTo>
                <a:lnTo>
                  <a:pt x="142910" y="571640"/>
                </a:lnTo>
                <a:cubicBezTo>
                  <a:pt x="63983" y="571640"/>
                  <a:pt x="0" y="507657"/>
                  <a:pt x="0" y="42873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117299" y="1357644"/>
            <a:ext cx="187569" cy="214365"/>
          </a:xfrm>
          <a:custGeom>
            <a:avLst/>
            <a:gdLst/>
            <a:ahLst/>
            <a:cxnLst/>
            <a:rect l="l" t="t" r="r" b="b"/>
            <a:pathLst>
              <a:path w="187569" h="214365">
                <a:moveTo>
                  <a:pt x="187569" y="86165"/>
                </a:moveTo>
                <a:cubicBezTo>
                  <a:pt x="181373" y="90268"/>
                  <a:pt x="174255" y="93575"/>
                  <a:pt x="166845" y="96213"/>
                </a:cubicBezTo>
                <a:cubicBezTo>
                  <a:pt x="147166" y="103247"/>
                  <a:pt x="121334" y="107182"/>
                  <a:pt x="93785" y="107182"/>
                </a:cubicBezTo>
                <a:cubicBezTo>
                  <a:pt x="66235" y="107182"/>
                  <a:pt x="40361" y="103205"/>
                  <a:pt x="20725" y="96213"/>
                </a:cubicBezTo>
                <a:cubicBezTo>
                  <a:pt x="13356" y="93575"/>
                  <a:pt x="6196" y="90268"/>
                  <a:pt x="0" y="86165"/>
                </a:cubicBezTo>
                <a:lnTo>
                  <a:pt x="0" y="120580"/>
                </a:lnTo>
                <a:cubicBezTo>
                  <a:pt x="0" y="139086"/>
                  <a:pt x="41994" y="154075"/>
                  <a:pt x="93785" y="154075"/>
                </a:cubicBezTo>
                <a:cubicBezTo>
                  <a:pt x="145575" y="154075"/>
                  <a:pt x="187569" y="139086"/>
                  <a:pt x="187569" y="120580"/>
                </a:cubicBezTo>
                <a:lnTo>
                  <a:pt x="187569" y="86165"/>
                </a:lnTo>
                <a:close/>
                <a:moveTo>
                  <a:pt x="187569" y="53591"/>
                </a:moveTo>
                <a:lnTo>
                  <a:pt x="187569" y="33495"/>
                </a:lnTo>
                <a:cubicBezTo>
                  <a:pt x="187569" y="14989"/>
                  <a:pt x="145575" y="0"/>
                  <a:pt x="93785" y="0"/>
                </a:cubicBezTo>
                <a:cubicBezTo>
                  <a:pt x="41994" y="0"/>
                  <a:pt x="0" y="14989"/>
                  <a:pt x="0" y="33495"/>
                </a:cubicBezTo>
                <a:lnTo>
                  <a:pt x="0" y="53591"/>
                </a:lnTo>
                <a:cubicBezTo>
                  <a:pt x="0" y="72097"/>
                  <a:pt x="41994" y="87086"/>
                  <a:pt x="93785" y="87086"/>
                </a:cubicBezTo>
                <a:cubicBezTo>
                  <a:pt x="145575" y="87086"/>
                  <a:pt x="187569" y="72097"/>
                  <a:pt x="187569" y="53591"/>
                </a:cubicBezTo>
                <a:close/>
                <a:moveTo>
                  <a:pt x="166845" y="163202"/>
                </a:moveTo>
                <a:cubicBezTo>
                  <a:pt x="147208" y="170194"/>
                  <a:pt x="121376" y="174171"/>
                  <a:pt x="93785" y="174171"/>
                </a:cubicBezTo>
                <a:cubicBezTo>
                  <a:pt x="66194" y="174171"/>
                  <a:pt x="40361" y="170194"/>
                  <a:pt x="20725" y="163202"/>
                </a:cubicBezTo>
                <a:cubicBezTo>
                  <a:pt x="13356" y="160564"/>
                  <a:pt x="6196" y="157257"/>
                  <a:pt x="0" y="153154"/>
                </a:cubicBezTo>
                <a:lnTo>
                  <a:pt x="0" y="180870"/>
                </a:lnTo>
                <a:cubicBezTo>
                  <a:pt x="0" y="199376"/>
                  <a:pt x="41994" y="214365"/>
                  <a:pt x="93785" y="214365"/>
                </a:cubicBezTo>
                <a:cubicBezTo>
                  <a:pt x="145575" y="214365"/>
                  <a:pt x="187569" y="199376"/>
                  <a:pt x="187569" y="180870"/>
                </a:cubicBezTo>
                <a:lnTo>
                  <a:pt x="187569" y="153154"/>
                </a:lnTo>
                <a:cubicBezTo>
                  <a:pt x="181373" y="157257"/>
                  <a:pt x="174255" y="160564"/>
                  <a:pt x="166845" y="16320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55525" y="1857829"/>
            <a:ext cx="3510224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532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369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0185" y="2250831"/>
            <a:ext cx="34209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5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Cases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43531" y="1000369"/>
            <a:ext cx="3706725" cy="1643464"/>
          </a:xfrm>
          <a:custGeom>
            <a:avLst/>
            <a:gdLst/>
            <a:ahLst/>
            <a:cxnLst/>
            <a:rect l="l" t="t" r="r" b="b"/>
            <a:pathLst>
              <a:path w="3706725" h="1643464">
                <a:moveTo>
                  <a:pt x="107187" y="0"/>
                </a:moveTo>
                <a:lnTo>
                  <a:pt x="3599539" y="0"/>
                </a:lnTo>
                <a:cubicBezTo>
                  <a:pt x="3658736" y="0"/>
                  <a:pt x="3706725" y="47989"/>
                  <a:pt x="3706725" y="107187"/>
                </a:cubicBezTo>
                <a:lnTo>
                  <a:pt x="3706725" y="1536277"/>
                </a:lnTo>
                <a:cubicBezTo>
                  <a:pt x="3706725" y="1595475"/>
                  <a:pt x="3658736" y="1643464"/>
                  <a:pt x="3599539" y="1643464"/>
                </a:cubicBezTo>
                <a:lnTo>
                  <a:pt x="107187" y="1643464"/>
                </a:lnTo>
                <a:cubicBezTo>
                  <a:pt x="47989" y="1643464"/>
                  <a:pt x="0" y="1595475"/>
                  <a:pt x="0" y="1536277"/>
                </a:cubicBezTo>
                <a:lnTo>
                  <a:pt x="0" y="107187"/>
                </a:lnTo>
                <a:cubicBezTo>
                  <a:pt x="0" y="47989"/>
                  <a:pt x="47989" y="0"/>
                  <a:pt x="107187" y="0"/>
                </a:cubicBezTo>
                <a:close/>
              </a:path>
            </a:pathLst>
          </a:custGeom>
          <a:gradFill flip="none" rotWithShape="1">
            <a:gsLst>
              <a:gs pos="0">
                <a:srgbClr val="EFF6FF"/>
              </a:gs>
              <a:gs pos="100000">
                <a:srgbClr val="EEF2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811520" y="1179007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142910" y="0"/>
                </a:moveTo>
                <a:lnTo>
                  <a:pt x="428730" y="0"/>
                </a:lnTo>
                <a:cubicBezTo>
                  <a:pt x="507657" y="0"/>
                  <a:pt x="571640" y="63983"/>
                  <a:pt x="571640" y="142910"/>
                </a:cubicBezTo>
                <a:lnTo>
                  <a:pt x="571640" y="428730"/>
                </a:lnTo>
                <a:cubicBezTo>
                  <a:pt x="571640" y="507657"/>
                  <a:pt x="507657" y="571640"/>
                  <a:pt x="428730" y="571640"/>
                </a:cubicBezTo>
                <a:lnTo>
                  <a:pt x="142910" y="571640"/>
                </a:lnTo>
                <a:cubicBezTo>
                  <a:pt x="63983" y="571640"/>
                  <a:pt x="0" y="507657"/>
                  <a:pt x="0" y="42873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990158" y="1357644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143440" y="3936"/>
                </a:moveTo>
                <a:cubicBezTo>
                  <a:pt x="138207" y="-1298"/>
                  <a:pt x="129707" y="-1298"/>
                  <a:pt x="124474" y="3936"/>
                </a:cubicBezTo>
                <a:cubicBezTo>
                  <a:pt x="119240" y="9169"/>
                  <a:pt x="119240" y="17668"/>
                  <a:pt x="124474" y="22902"/>
                </a:cubicBezTo>
                <a:lnTo>
                  <a:pt x="128410" y="26796"/>
                </a:lnTo>
                <a:lnTo>
                  <a:pt x="11765" y="143440"/>
                </a:lnTo>
                <a:cubicBezTo>
                  <a:pt x="4229" y="150976"/>
                  <a:pt x="0" y="161192"/>
                  <a:pt x="0" y="171869"/>
                </a:cubicBezTo>
                <a:lnTo>
                  <a:pt x="0" y="174171"/>
                </a:lnTo>
                <a:cubicBezTo>
                  <a:pt x="0" y="196362"/>
                  <a:pt x="18003" y="214365"/>
                  <a:pt x="40193" y="214365"/>
                </a:cubicBezTo>
                <a:lnTo>
                  <a:pt x="42496" y="214365"/>
                </a:lnTo>
                <a:cubicBezTo>
                  <a:pt x="53173" y="214365"/>
                  <a:pt x="63388" y="210136"/>
                  <a:pt x="70925" y="202600"/>
                </a:cubicBezTo>
                <a:lnTo>
                  <a:pt x="187569" y="85955"/>
                </a:lnTo>
                <a:lnTo>
                  <a:pt x="191505" y="89891"/>
                </a:lnTo>
                <a:cubicBezTo>
                  <a:pt x="196738" y="95124"/>
                  <a:pt x="205238" y="95124"/>
                  <a:pt x="210471" y="89891"/>
                </a:cubicBezTo>
                <a:cubicBezTo>
                  <a:pt x="215705" y="84657"/>
                  <a:pt x="215705" y="76158"/>
                  <a:pt x="210471" y="70925"/>
                </a:cubicBezTo>
                <a:lnTo>
                  <a:pt x="143482" y="3936"/>
                </a:lnTo>
                <a:close/>
                <a:moveTo>
                  <a:pt x="85955" y="107182"/>
                </a:moveTo>
                <a:lnTo>
                  <a:pt x="147376" y="45762"/>
                </a:lnTo>
                <a:lnTo>
                  <a:pt x="168603" y="66989"/>
                </a:lnTo>
                <a:lnTo>
                  <a:pt x="128410" y="107182"/>
                </a:lnTo>
                <a:lnTo>
                  <a:pt x="85913" y="107182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341781" y="1857829"/>
            <a:ext cx="3510224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532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125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386440" y="2250831"/>
            <a:ext cx="34209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5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Cases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129898" y="1000369"/>
            <a:ext cx="3706725" cy="1643464"/>
          </a:xfrm>
          <a:custGeom>
            <a:avLst/>
            <a:gdLst/>
            <a:ahLst/>
            <a:cxnLst/>
            <a:rect l="l" t="t" r="r" b="b"/>
            <a:pathLst>
              <a:path w="3706725" h="1643464">
                <a:moveTo>
                  <a:pt x="107187" y="0"/>
                </a:moveTo>
                <a:lnTo>
                  <a:pt x="3599539" y="0"/>
                </a:lnTo>
                <a:cubicBezTo>
                  <a:pt x="3658736" y="0"/>
                  <a:pt x="3706725" y="47989"/>
                  <a:pt x="3706725" y="107187"/>
                </a:cubicBezTo>
                <a:lnTo>
                  <a:pt x="3706725" y="1536277"/>
                </a:lnTo>
                <a:cubicBezTo>
                  <a:pt x="3706725" y="1595475"/>
                  <a:pt x="3658736" y="1643464"/>
                  <a:pt x="3599539" y="1643464"/>
                </a:cubicBezTo>
                <a:lnTo>
                  <a:pt x="107187" y="1643464"/>
                </a:lnTo>
                <a:cubicBezTo>
                  <a:pt x="47989" y="1643464"/>
                  <a:pt x="0" y="1595475"/>
                  <a:pt x="0" y="1536277"/>
                </a:cubicBezTo>
                <a:lnTo>
                  <a:pt x="0" y="107187"/>
                </a:lnTo>
                <a:cubicBezTo>
                  <a:pt x="0" y="47989"/>
                  <a:pt x="47989" y="0"/>
                  <a:pt x="107187" y="0"/>
                </a:cubicBezTo>
                <a:close/>
              </a:path>
            </a:pathLst>
          </a:custGeom>
          <a:gradFill flip="none" rotWithShape="1">
            <a:gsLst>
              <a:gs pos="0">
                <a:srgbClr val="EEF2FF"/>
              </a:gs>
              <a:gs pos="100000">
                <a:srgbClr val="FAF5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97888" y="1179007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142910" y="0"/>
                </a:moveTo>
                <a:lnTo>
                  <a:pt x="428730" y="0"/>
                </a:lnTo>
                <a:cubicBezTo>
                  <a:pt x="507657" y="0"/>
                  <a:pt x="571640" y="63983"/>
                  <a:pt x="571640" y="142910"/>
                </a:cubicBezTo>
                <a:lnTo>
                  <a:pt x="571640" y="428730"/>
                </a:lnTo>
                <a:cubicBezTo>
                  <a:pt x="571640" y="507657"/>
                  <a:pt x="507657" y="571640"/>
                  <a:pt x="428730" y="571640"/>
                </a:cubicBezTo>
                <a:lnTo>
                  <a:pt x="142910" y="571640"/>
                </a:lnTo>
                <a:cubicBezTo>
                  <a:pt x="63983" y="571640"/>
                  <a:pt x="0" y="507657"/>
                  <a:pt x="0" y="42873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615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9876525" y="1357644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97343" y="2177"/>
                </a:moveTo>
                <a:cubicBezTo>
                  <a:pt x="103582" y="-712"/>
                  <a:pt x="110783" y="-712"/>
                  <a:pt x="117021" y="2177"/>
                </a:cubicBezTo>
                <a:lnTo>
                  <a:pt x="208545" y="44464"/>
                </a:lnTo>
                <a:cubicBezTo>
                  <a:pt x="212104" y="46097"/>
                  <a:pt x="214365" y="49656"/>
                  <a:pt x="214365" y="53591"/>
                </a:cubicBezTo>
                <a:cubicBezTo>
                  <a:pt x="214365" y="57527"/>
                  <a:pt x="212104" y="61086"/>
                  <a:pt x="208545" y="62718"/>
                </a:cubicBezTo>
                <a:lnTo>
                  <a:pt x="117021" y="105005"/>
                </a:lnTo>
                <a:cubicBezTo>
                  <a:pt x="110783" y="107894"/>
                  <a:pt x="103582" y="107894"/>
                  <a:pt x="97343" y="105005"/>
                </a:cubicBezTo>
                <a:lnTo>
                  <a:pt x="5820" y="62718"/>
                </a:lnTo>
                <a:cubicBezTo>
                  <a:pt x="2261" y="61044"/>
                  <a:pt x="0" y="57485"/>
                  <a:pt x="0" y="53591"/>
                </a:cubicBezTo>
                <a:cubicBezTo>
                  <a:pt x="0" y="49697"/>
                  <a:pt x="2261" y="46097"/>
                  <a:pt x="5820" y="44464"/>
                </a:cubicBezTo>
                <a:lnTo>
                  <a:pt x="97343" y="2177"/>
                </a:lnTo>
                <a:close/>
                <a:moveTo>
                  <a:pt x="20139" y="91440"/>
                </a:moveTo>
                <a:lnTo>
                  <a:pt x="88928" y="123218"/>
                </a:lnTo>
                <a:cubicBezTo>
                  <a:pt x="100525" y="128577"/>
                  <a:pt x="113881" y="128577"/>
                  <a:pt x="125479" y="123218"/>
                </a:cubicBezTo>
                <a:lnTo>
                  <a:pt x="194268" y="91440"/>
                </a:lnTo>
                <a:lnTo>
                  <a:pt x="208545" y="98055"/>
                </a:lnTo>
                <a:cubicBezTo>
                  <a:pt x="212104" y="99688"/>
                  <a:pt x="214365" y="103247"/>
                  <a:pt x="214365" y="107182"/>
                </a:cubicBezTo>
                <a:cubicBezTo>
                  <a:pt x="214365" y="111118"/>
                  <a:pt x="212104" y="114677"/>
                  <a:pt x="208545" y="116310"/>
                </a:cubicBezTo>
                <a:lnTo>
                  <a:pt x="117021" y="158596"/>
                </a:lnTo>
                <a:cubicBezTo>
                  <a:pt x="110783" y="161485"/>
                  <a:pt x="103582" y="161485"/>
                  <a:pt x="97343" y="158596"/>
                </a:cubicBezTo>
                <a:lnTo>
                  <a:pt x="5820" y="116310"/>
                </a:lnTo>
                <a:cubicBezTo>
                  <a:pt x="2261" y="114635"/>
                  <a:pt x="0" y="111076"/>
                  <a:pt x="0" y="107182"/>
                </a:cubicBezTo>
                <a:cubicBezTo>
                  <a:pt x="0" y="103289"/>
                  <a:pt x="2261" y="99688"/>
                  <a:pt x="5820" y="98055"/>
                </a:cubicBezTo>
                <a:lnTo>
                  <a:pt x="20097" y="91440"/>
                </a:lnTo>
                <a:close/>
                <a:moveTo>
                  <a:pt x="5820" y="151646"/>
                </a:moveTo>
                <a:lnTo>
                  <a:pt x="20097" y="145031"/>
                </a:lnTo>
                <a:lnTo>
                  <a:pt x="88886" y="176809"/>
                </a:lnTo>
                <a:cubicBezTo>
                  <a:pt x="100484" y="182168"/>
                  <a:pt x="113839" y="182168"/>
                  <a:pt x="125437" y="176809"/>
                </a:cubicBezTo>
                <a:lnTo>
                  <a:pt x="194226" y="145031"/>
                </a:lnTo>
                <a:lnTo>
                  <a:pt x="208503" y="151646"/>
                </a:lnTo>
                <a:cubicBezTo>
                  <a:pt x="212062" y="153279"/>
                  <a:pt x="214323" y="156838"/>
                  <a:pt x="214323" y="160774"/>
                </a:cubicBezTo>
                <a:cubicBezTo>
                  <a:pt x="214323" y="164709"/>
                  <a:pt x="212062" y="168268"/>
                  <a:pt x="208503" y="169901"/>
                </a:cubicBezTo>
                <a:lnTo>
                  <a:pt x="116980" y="212188"/>
                </a:lnTo>
                <a:cubicBezTo>
                  <a:pt x="110741" y="215077"/>
                  <a:pt x="103540" y="215077"/>
                  <a:pt x="97302" y="212188"/>
                </a:cubicBezTo>
                <a:lnTo>
                  <a:pt x="5820" y="169901"/>
                </a:lnTo>
                <a:cubicBezTo>
                  <a:pt x="2261" y="168226"/>
                  <a:pt x="0" y="164667"/>
                  <a:pt x="0" y="160774"/>
                </a:cubicBezTo>
                <a:cubicBezTo>
                  <a:pt x="0" y="156880"/>
                  <a:pt x="2261" y="153279"/>
                  <a:pt x="5820" y="15164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228149" y="1857829"/>
            <a:ext cx="3510224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532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155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272808" y="2250831"/>
            <a:ext cx="34209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5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Slices per Volume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57275" y="2822470"/>
            <a:ext cx="5653873" cy="3679930"/>
          </a:xfrm>
          <a:custGeom>
            <a:avLst/>
            <a:gdLst/>
            <a:ahLst/>
            <a:cxnLst/>
            <a:rect l="l" t="t" r="r" b="b"/>
            <a:pathLst>
              <a:path w="5653873" h="3679930">
                <a:moveTo>
                  <a:pt x="107196" y="0"/>
                </a:moveTo>
                <a:lnTo>
                  <a:pt x="5546676" y="0"/>
                </a:lnTo>
                <a:cubicBezTo>
                  <a:pt x="5605879" y="0"/>
                  <a:pt x="5653873" y="47993"/>
                  <a:pt x="5653873" y="107196"/>
                </a:cubicBezTo>
                <a:lnTo>
                  <a:pt x="5653873" y="3572733"/>
                </a:lnTo>
                <a:cubicBezTo>
                  <a:pt x="5653873" y="3631936"/>
                  <a:pt x="5605879" y="3679930"/>
                  <a:pt x="5546676" y="3679930"/>
                </a:cubicBezTo>
                <a:lnTo>
                  <a:pt x="107196" y="3679930"/>
                </a:lnTo>
                <a:cubicBezTo>
                  <a:pt x="47993" y="3679930"/>
                  <a:pt x="0" y="3631936"/>
                  <a:pt x="0" y="3572733"/>
                </a:cubicBezTo>
                <a:lnTo>
                  <a:pt x="0" y="107196"/>
                </a:lnTo>
                <a:cubicBezTo>
                  <a:pt x="0" y="48033"/>
                  <a:pt x="48033" y="0"/>
                  <a:pt x="107196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35912" y="3001108"/>
            <a:ext cx="5385916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7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MRI Modalities (4 Channels)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5912" y="3394110"/>
            <a:ext cx="5296598" cy="607367"/>
          </a:xfrm>
          <a:custGeom>
            <a:avLst/>
            <a:gdLst/>
            <a:ahLst/>
            <a:cxnLst/>
            <a:rect l="l" t="t" r="r" b="b"/>
            <a:pathLst>
              <a:path w="5296598" h="607367">
                <a:moveTo>
                  <a:pt x="71457" y="0"/>
                </a:moveTo>
                <a:lnTo>
                  <a:pt x="5225141" y="0"/>
                </a:lnTo>
                <a:cubicBezTo>
                  <a:pt x="5264606" y="0"/>
                  <a:pt x="5296598" y="31992"/>
                  <a:pt x="5296598" y="71457"/>
                </a:cubicBezTo>
                <a:lnTo>
                  <a:pt x="5296598" y="535910"/>
                </a:lnTo>
                <a:cubicBezTo>
                  <a:pt x="5296598" y="575375"/>
                  <a:pt x="5264606" y="607367"/>
                  <a:pt x="5225141" y="607367"/>
                </a:cubicBezTo>
                <a:lnTo>
                  <a:pt x="71457" y="607367"/>
                </a:lnTo>
                <a:cubicBezTo>
                  <a:pt x="31992" y="607367"/>
                  <a:pt x="0" y="575375"/>
                  <a:pt x="0" y="535910"/>
                </a:cubicBezTo>
                <a:lnTo>
                  <a:pt x="0" y="71457"/>
                </a:lnTo>
                <a:cubicBezTo>
                  <a:pt x="0" y="32019"/>
                  <a:pt x="32019" y="0"/>
                  <a:pt x="7145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6796" dist="893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43095" y="3519156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71455" y="0"/>
                </a:moveTo>
                <a:lnTo>
                  <a:pt x="285820" y="0"/>
                </a:lnTo>
                <a:cubicBezTo>
                  <a:pt x="325283" y="0"/>
                  <a:pt x="357275" y="31991"/>
                  <a:pt x="357275" y="71455"/>
                </a:cubicBezTo>
                <a:lnTo>
                  <a:pt x="357275" y="285820"/>
                </a:lnTo>
                <a:cubicBezTo>
                  <a:pt x="357275" y="325283"/>
                  <a:pt x="325283" y="357275"/>
                  <a:pt x="285820" y="357275"/>
                </a:cubicBezTo>
                <a:lnTo>
                  <a:pt x="71455" y="357275"/>
                </a:lnTo>
                <a:cubicBezTo>
                  <a:pt x="31991" y="357275"/>
                  <a:pt x="0" y="325283"/>
                  <a:pt x="0" y="285820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3F2"/>
              </a:gs>
              <a:gs pos="100000">
                <a:srgbClr val="0092B8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07367" y="3519156"/>
            <a:ext cx="428730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07552" y="3501292"/>
            <a:ext cx="4689231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FLAIR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07552" y="3715657"/>
            <a:ext cx="4680299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Fluid Attenuated Inversion Recovery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35912" y="4108659"/>
            <a:ext cx="5296598" cy="607367"/>
          </a:xfrm>
          <a:custGeom>
            <a:avLst/>
            <a:gdLst/>
            <a:ahLst/>
            <a:cxnLst/>
            <a:rect l="l" t="t" r="r" b="b"/>
            <a:pathLst>
              <a:path w="5296598" h="607367">
                <a:moveTo>
                  <a:pt x="71457" y="0"/>
                </a:moveTo>
                <a:lnTo>
                  <a:pt x="5225141" y="0"/>
                </a:lnTo>
                <a:cubicBezTo>
                  <a:pt x="5264606" y="0"/>
                  <a:pt x="5296598" y="31992"/>
                  <a:pt x="5296598" y="71457"/>
                </a:cubicBezTo>
                <a:lnTo>
                  <a:pt x="5296598" y="535910"/>
                </a:lnTo>
                <a:cubicBezTo>
                  <a:pt x="5296598" y="575375"/>
                  <a:pt x="5264606" y="607367"/>
                  <a:pt x="5225141" y="607367"/>
                </a:cubicBezTo>
                <a:lnTo>
                  <a:pt x="71457" y="607367"/>
                </a:lnTo>
                <a:cubicBezTo>
                  <a:pt x="31992" y="607367"/>
                  <a:pt x="0" y="575375"/>
                  <a:pt x="0" y="535910"/>
                </a:cubicBezTo>
                <a:lnTo>
                  <a:pt x="0" y="71457"/>
                </a:lnTo>
                <a:cubicBezTo>
                  <a:pt x="0" y="32019"/>
                  <a:pt x="32019" y="0"/>
                  <a:pt x="7145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6796" dist="893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43095" y="4233705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71455" y="0"/>
                </a:moveTo>
                <a:lnTo>
                  <a:pt x="285820" y="0"/>
                </a:lnTo>
                <a:cubicBezTo>
                  <a:pt x="325283" y="0"/>
                  <a:pt x="357275" y="31991"/>
                  <a:pt x="357275" y="71455"/>
                </a:cubicBezTo>
                <a:lnTo>
                  <a:pt x="357275" y="285820"/>
                </a:lnTo>
                <a:cubicBezTo>
                  <a:pt x="357275" y="325283"/>
                  <a:pt x="325283" y="357275"/>
                  <a:pt x="285820" y="357275"/>
                </a:cubicBezTo>
                <a:lnTo>
                  <a:pt x="71455" y="357275"/>
                </a:lnTo>
                <a:cubicBezTo>
                  <a:pt x="31991" y="357275"/>
                  <a:pt x="0" y="325283"/>
                  <a:pt x="0" y="285820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51A2FF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07367" y="4233705"/>
            <a:ext cx="428730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07552" y="4215842"/>
            <a:ext cx="4689231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07552" y="4430207"/>
            <a:ext cx="4680299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T1-weighted MRI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35912" y="4823209"/>
            <a:ext cx="5296598" cy="607367"/>
          </a:xfrm>
          <a:custGeom>
            <a:avLst/>
            <a:gdLst/>
            <a:ahLst/>
            <a:cxnLst/>
            <a:rect l="l" t="t" r="r" b="b"/>
            <a:pathLst>
              <a:path w="5296598" h="607367">
                <a:moveTo>
                  <a:pt x="71457" y="0"/>
                </a:moveTo>
                <a:lnTo>
                  <a:pt x="5225141" y="0"/>
                </a:lnTo>
                <a:cubicBezTo>
                  <a:pt x="5264606" y="0"/>
                  <a:pt x="5296598" y="31992"/>
                  <a:pt x="5296598" y="71457"/>
                </a:cubicBezTo>
                <a:lnTo>
                  <a:pt x="5296598" y="535910"/>
                </a:lnTo>
                <a:cubicBezTo>
                  <a:pt x="5296598" y="575375"/>
                  <a:pt x="5264606" y="607367"/>
                  <a:pt x="5225141" y="607367"/>
                </a:cubicBezTo>
                <a:lnTo>
                  <a:pt x="71457" y="607367"/>
                </a:lnTo>
                <a:cubicBezTo>
                  <a:pt x="31992" y="607367"/>
                  <a:pt x="0" y="575375"/>
                  <a:pt x="0" y="535910"/>
                </a:cubicBezTo>
                <a:lnTo>
                  <a:pt x="0" y="71457"/>
                </a:lnTo>
                <a:cubicBezTo>
                  <a:pt x="0" y="32019"/>
                  <a:pt x="32019" y="0"/>
                  <a:pt x="7145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6796" dist="893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43095" y="4948255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71455" y="0"/>
                </a:moveTo>
                <a:lnTo>
                  <a:pt x="285820" y="0"/>
                </a:lnTo>
                <a:cubicBezTo>
                  <a:pt x="325283" y="0"/>
                  <a:pt x="357275" y="31991"/>
                  <a:pt x="357275" y="71455"/>
                </a:cubicBezTo>
                <a:lnTo>
                  <a:pt x="357275" y="285820"/>
                </a:lnTo>
                <a:cubicBezTo>
                  <a:pt x="357275" y="325283"/>
                  <a:pt x="325283" y="357275"/>
                  <a:pt x="285820" y="357275"/>
                </a:cubicBezTo>
                <a:lnTo>
                  <a:pt x="71455" y="357275"/>
                </a:lnTo>
                <a:cubicBezTo>
                  <a:pt x="31991" y="357275"/>
                  <a:pt x="0" y="325283"/>
                  <a:pt x="0" y="285820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7C86FF"/>
              </a:gs>
              <a:gs pos="100000">
                <a:srgbClr val="4F39F6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07367" y="4948255"/>
            <a:ext cx="428730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07552" y="4930391"/>
            <a:ext cx="4689231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T1ce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07552" y="5144756"/>
            <a:ext cx="4680299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T1-weighted with Contrast Enhancement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35912" y="5537758"/>
            <a:ext cx="5296598" cy="607367"/>
          </a:xfrm>
          <a:custGeom>
            <a:avLst/>
            <a:gdLst/>
            <a:ahLst/>
            <a:cxnLst/>
            <a:rect l="l" t="t" r="r" b="b"/>
            <a:pathLst>
              <a:path w="5296598" h="607367">
                <a:moveTo>
                  <a:pt x="71457" y="0"/>
                </a:moveTo>
                <a:lnTo>
                  <a:pt x="5225141" y="0"/>
                </a:lnTo>
                <a:cubicBezTo>
                  <a:pt x="5264606" y="0"/>
                  <a:pt x="5296598" y="31992"/>
                  <a:pt x="5296598" y="71457"/>
                </a:cubicBezTo>
                <a:lnTo>
                  <a:pt x="5296598" y="535910"/>
                </a:lnTo>
                <a:cubicBezTo>
                  <a:pt x="5296598" y="575375"/>
                  <a:pt x="5264606" y="607367"/>
                  <a:pt x="5225141" y="607367"/>
                </a:cubicBezTo>
                <a:lnTo>
                  <a:pt x="71457" y="607367"/>
                </a:lnTo>
                <a:cubicBezTo>
                  <a:pt x="31992" y="607367"/>
                  <a:pt x="0" y="575375"/>
                  <a:pt x="0" y="535910"/>
                </a:cubicBezTo>
                <a:lnTo>
                  <a:pt x="0" y="71457"/>
                </a:lnTo>
                <a:cubicBezTo>
                  <a:pt x="0" y="32019"/>
                  <a:pt x="32019" y="0"/>
                  <a:pt x="7145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6796" dist="893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43095" y="5662804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71455" y="0"/>
                </a:moveTo>
                <a:lnTo>
                  <a:pt x="285820" y="0"/>
                </a:lnTo>
                <a:cubicBezTo>
                  <a:pt x="325283" y="0"/>
                  <a:pt x="357275" y="31991"/>
                  <a:pt x="357275" y="71455"/>
                </a:cubicBezTo>
                <a:lnTo>
                  <a:pt x="357275" y="285820"/>
                </a:lnTo>
                <a:cubicBezTo>
                  <a:pt x="357275" y="325283"/>
                  <a:pt x="325283" y="357275"/>
                  <a:pt x="285820" y="357275"/>
                </a:cubicBezTo>
                <a:lnTo>
                  <a:pt x="71455" y="357275"/>
                </a:lnTo>
                <a:cubicBezTo>
                  <a:pt x="31991" y="357275"/>
                  <a:pt x="0" y="325283"/>
                  <a:pt x="0" y="285820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C27AFF"/>
              </a:gs>
              <a:gs pos="100000">
                <a:srgbClr val="9810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07367" y="5662804"/>
            <a:ext cx="428730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07552" y="5644941"/>
            <a:ext cx="4689231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07552" y="5859305"/>
            <a:ext cx="4680299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T2-weighted MRI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86770" y="2822470"/>
            <a:ext cx="5653873" cy="2536651"/>
          </a:xfrm>
          <a:custGeom>
            <a:avLst/>
            <a:gdLst/>
            <a:ahLst/>
            <a:cxnLst/>
            <a:rect l="l" t="t" r="r" b="b"/>
            <a:pathLst>
              <a:path w="5653873" h="2536651">
                <a:moveTo>
                  <a:pt x="107173" y="0"/>
                </a:moveTo>
                <a:lnTo>
                  <a:pt x="5546699" y="0"/>
                </a:lnTo>
                <a:cubicBezTo>
                  <a:pt x="5605889" y="0"/>
                  <a:pt x="5653873" y="47983"/>
                  <a:pt x="5653873" y="107173"/>
                </a:cubicBezTo>
                <a:lnTo>
                  <a:pt x="5653873" y="2429477"/>
                </a:lnTo>
                <a:cubicBezTo>
                  <a:pt x="5653873" y="2488667"/>
                  <a:pt x="5605889" y="2536651"/>
                  <a:pt x="5546699" y="2536651"/>
                </a:cubicBezTo>
                <a:lnTo>
                  <a:pt x="107173" y="2536651"/>
                </a:lnTo>
                <a:cubicBezTo>
                  <a:pt x="47983" y="2536651"/>
                  <a:pt x="0" y="2488667"/>
                  <a:pt x="0" y="2429477"/>
                </a:cubicBezTo>
                <a:lnTo>
                  <a:pt x="0" y="107173"/>
                </a:lnTo>
                <a:cubicBezTo>
                  <a:pt x="0" y="47983"/>
                  <a:pt x="47983" y="0"/>
                  <a:pt x="107173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365408" y="3001108"/>
            <a:ext cx="5385916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7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Tumor Sub-regions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65408" y="3483429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35728" y="0"/>
                </a:moveTo>
                <a:lnTo>
                  <a:pt x="178637" y="0"/>
                </a:lnTo>
                <a:cubicBezTo>
                  <a:pt x="198356" y="0"/>
                  <a:pt x="214365" y="16009"/>
                  <a:pt x="214365" y="35728"/>
                </a:cubicBezTo>
                <a:lnTo>
                  <a:pt x="214365" y="178637"/>
                </a:lnTo>
                <a:cubicBezTo>
                  <a:pt x="214365" y="198369"/>
                  <a:pt x="198369" y="214365"/>
                  <a:pt x="178637" y="214365"/>
                </a:cubicBezTo>
                <a:lnTo>
                  <a:pt x="35728" y="214365"/>
                </a:lnTo>
                <a:cubicBezTo>
                  <a:pt x="16009" y="214365"/>
                  <a:pt x="0" y="198356"/>
                  <a:pt x="0" y="178637"/>
                </a:cubicBezTo>
                <a:lnTo>
                  <a:pt x="0" y="35728"/>
                </a:lnTo>
                <a:cubicBezTo>
                  <a:pt x="0" y="15996"/>
                  <a:pt x="15996" y="0"/>
                  <a:pt x="35728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686955" y="3394110"/>
            <a:ext cx="1643464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Necrotic/Core (Class 1)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686955" y="3608475"/>
            <a:ext cx="1634532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Dead tissue at tumor center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65408" y="3947886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35728" y="0"/>
                </a:moveTo>
                <a:lnTo>
                  <a:pt x="178637" y="0"/>
                </a:lnTo>
                <a:cubicBezTo>
                  <a:pt x="198356" y="0"/>
                  <a:pt x="214365" y="16009"/>
                  <a:pt x="214365" y="35728"/>
                </a:cubicBezTo>
                <a:lnTo>
                  <a:pt x="214365" y="178637"/>
                </a:lnTo>
                <a:cubicBezTo>
                  <a:pt x="214365" y="198369"/>
                  <a:pt x="198369" y="214365"/>
                  <a:pt x="178637" y="214365"/>
                </a:cubicBezTo>
                <a:lnTo>
                  <a:pt x="35728" y="214365"/>
                </a:lnTo>
                <a:cubicBezTo>
                  <a:pt x="16009" y="214365"/>
                  <a:pt x="0" y="198356"/>
                  <a:pt x="0" y="178637"/>
                </a:cubicBezTo>
                <a:lnTo>
                  <a:pt x="0" y="35728"/>
                </a:lnTo>
                <a:cubicBezTo>
                  <a:pt x="0" y="15996"/>
                  <a:pt x="15996" y="0"/>
                  <a:pt x="35728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686955" y="3858567"/>
            <a:ext cx="131298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Edema (Class 2)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686955" y="4072933"/>
            <a:ext cx="1643464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Swelling around tumor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65408" y="4412343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35728" y="0"/>
                </a:moveTo>
                <a:lnTo>
                  <a:pt x="178637" y="0"/>
                </a:lnTo>
                <a:cubicBezTo>
                  <a:pt x="198356" y="0"/>
                  <a:pt x="214365" y="16009"/>
                  <a:pt x="214365" y="35728"/>
                </a:cubicBezTo>
                <a:lnTo>
                  <a:pt x="214365" y="178637"/>
                </a:lnTo>
                <a:cubicBezTo>
                  <a:pt x="214365" y="198369"/>
                  <a:pt x="198369" y="214365"/>
                  <a:pt x="178637" y="214365"/>
                </a:cubicBezTo>
                <a:lnTo>
                  <a:pt x="35728" y="214365"/>
                </a:lnTo>
                <a:cubicBezTo>
                  <a:pt x="16009" y="214365"/>
                  <a:pt x="0" y="198356"/>
                  <a:pt x="0" y="178637"/>
                </a:cubicBezTo>
                <a:lnTo>
                  <a:pt x="0" y="35728"/>
                </a:lnTo>
                <a:cubicBezTo>
                  <a:pt x="0" y="15996"/>
                  <a:pt x="15996" y="0"/>
                  <a:pt x="35728" y="0"/>
                </a:cubicBez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686955" y="4323024"/>
            <a:ext cx="1920352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Enhancing Tumor (Class 3)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686955" y="4537389"/>
            <a:ext cx="1911420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tumor tissue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72553" y="4883945"/>
            <a:ext cx="201860" cy="201860"/>
          </a:xfrm>
          <a:custGeom>
            <a:avLst/>
            <a:gdLst/>
            <a:ahLst/>
            <a:cxnLst/>
            <a:rect l="l" t="t" r="r" b="b"/>
            <a:pathLst>
              <a:path w="201860" h="201860">
                <a:moveTo>
                  <a:pt x="35727" y="0"/>
                </a:moveTo>
                <a:lnTo>
                  <a:pt x="166133" y="0"/>
                </a:lnTo>
                <a:cubicBezTo>
                  <a:pt x="185851" y="0"/>
                  <a:pt x="201860" y="16009"/>
                  <a:pt x="201860" y="35727"/>
                </a:cubicBezTo>
                <a:lnTo>
                  <a:pt x="201860" y="166133"/>
                </a:lnTo>
                <a:cubicBezTo>
                  <a:pt x="201860" y="185851"/>
                  <a:pt x="185851" y="201860"/>
                  <a:pt x="166133" y="201860"/>
                </a:cubicBezTo>
                <a:lnTo>
                  <a:pt x="35727" y="201860"/>
                </a:lnTo>
                <a:cubicBezTo>
                  <a:pt x="16009" y="201860"/>
                  <a:pt x="0" y="185851"/>
                  <a:pt x="0" y="166133"/>
                </a:cubicBezTo>
                <a:lnTo>
                  <a:pt x="0" y="35727"/>
                </a:lnTo>
                <a:cubicBezTo>
                  <a:pt x="0" y="15996"/>
                  <a:pt x="15996" y="0"/>
                  <a:pt x="35727" y="0"/>
                </a:cubicBezTo>
                <a:close/>
              </a:path>
            </a:pathLst>
          </a:custGeom>
          <a:solidFill>
            <a:srgbClr val="000000"/>
          </a:solidFill>
          <a:ln w="20320">
            <a:solidFill>
              <a:srgbClr val="D1D5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6686955" y="4787481"/>
            <a:ext cx="1438031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Non-tumor (Class 0)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686955" y="5001846"/>
            <a:ext cx="1429099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Healthy brain tissue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186770" y="5502031"/>
            <a:ext cx="5653873" cy="1000369"/>
          </a:xfrm>
          <a:custGeom>
            <a:avLst/>
            <a:gdLst/>
            <a:ahLst/>
            <a:cxnLst/>
            <a:rect l="l" t="t" r="r" b="b"/>
            <a:pathLst>
              <a:path w="5653873" h="1000369">
                <a:moveTo>
                  <a:pt x="107180" y="0"/>
                </a:moveTo>
                <a:lnTo>
                  <a:pt x="5546693" y="0"/>
                </a:lnTo>
                <a:cubicBezTo>
                  <a:pt x="5605887" y="0"/>
                  <a:pt x="5653873" y="47986"/>
                  <a:pt x="5653873" y="107180"/>
                </a:cubicBezTo>
                <a:lnTo>
                  <a:pt x="5653873" y="893190"/>
                </a:lnTo>
                <a:cubicBezTo>
                  <a:pt x="5653873" y="952383"/>
                  <a:pt x="5605887" y="1000369"/>
                  <a:pt x="5546693" y="1000369"/>
                </a:cubicBezTo>
                <a:lnTo>
                  <a:pt x="107180" y="1000369"/>
                </a:lnTo>
                <a:cubicBezTo>
                  <a:pt x="47986" y="1000369"/>
                  <a:pt x="0" y="952383"/>
                  <a:pt x="0" y="893190"/>
                </a:cubicBezTo>
                <a:lnTo>
                  <a:pt x="0" y="107180"/>
                </a:lnTo>
                <a:cubicBezTo>
                  <a:pt x="0" y="47986"/>
                  <a:pt x="47986" y="0"/>
                  <a:pt x="10718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6329680" y="5644941"/>
            <a:ext cx="5430576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 Dimensions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329680" y="5859305"/>
            <a:ext cx="5475235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8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240 × 240 × 155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329680" y="6180742"/>
            <a:ext cx="5430576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(Height × Width × Depth)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33375" y="3810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419100"/>
            <a:ext cx="4800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Preprocessing Pipeline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0668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0092B8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57225" y="13049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0" y="35719"/>
                </a:moveTo>
                <a:cubicBezTo>
                  <a:pt x="0" y="16018"/>
                  <a:pt x="16018" y="0"/>
                  <a:pt x="35719" y="0"/>
                </a:cubicBezTo>
                <a:lnTo>
                  <a:pt x="119156" y="0"/>
                </a:lnTo>
                <a:cubicBezTo>
                  <a:pt x="128643" y="0"/>
                  <a:pt x="137740" y="3739"/>
                  <a:pt x="144438" y="10437"/>
                </a:cubicBezTo>
                <a:lnTo>
                  <a:pt x="203876" y="69931"/>
                </a:lnTo>
                <a:cubicBezTo>
                  <a:pt x="210573" y="76628"/>
                  <a:pt x="214313" y="85725"/>
                  <a:pt x="214313" y="95213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35719"/>
                </a:lnTo>
                <a:close/>
                <a:moveTo>
                  <a:pt x="116086" y="32649"/>
                </a:moveTo>
                <a:lnTo>
                  <a:pt x="116086" y="84832"/>
                </a:lnTo>
                <a:cubicBezTo>
                  <a:pt x="116086" y="92255"/>
                  <a:pt x="122058" y="98227"/>
                  <a:pt x="129480" y="98227"/>
                </a:cubicBezTo>
                <a:lnTo>
                  <a:pt x="181663" y="98227"/>
                </a:lnTo>
                <a:lnTo>
                  <a:pt x="116086" y="32649"/>
                </a:lnTo>
                <a:close/>
                <a:moveTo>
                  <a:pt x="89297" y="156270"/>
                </a:moveTo>
                <a:lnTo>
                  <a:pt x="89297" y="178594"/>
                </a:lnTo>
                <a:lnTo>
                  <a:pt x="66973" y="178594"/>
                </a:lnTo>
                <a:cubicBezTo>
                  <a:pt x="62061" y="178594"/>
                  <a:pt x="58043" y="182612"/>
                  <a:pt x="58043" y="187523"/>
                </a:cubicBezTo>
                <a:lnTo>
                  <a:pt x="58043" y="205383"/>
                </a:lnTo>
                <a:cubicBezTo>
                  <a:pt x="58043" y="210294"/>
                  <a:pt x="62061" y="214313"/>
                  <a:pt x="66973" y="214313"/>
                </a:cubicBezTo>
                <a:lnTo>
                  <a:pt x="89297" y="214313"/>
                </a:lnTo>
                <a:lnTo>
                  <a:pt x="89297" y="236637"/>
                </a:lnTo>
                <a:cubicBezTo>
                  <a:pt x="89297" y="241548"/>
                  <a:pt x="93315" y="245566"/>
                  <a:pt x="98227" y="245566"/>
                </a:cubicBezTo>
                <a:lnTo>
                  <a:pt x="116086" y="245566"/>
                </a:lnTo>
                <a:cubicBezTo>
                  <a:pt x="120997" y="245566"/>
                  <a:pt x="125016" y="241548"/>
                  <a:pt x="125016" y="236637"/>
                </a:cubicBezTo>
                <a:lnTo>
                  <a:pt x="125016" y="214313"/>
                </a:lnTo>
                <a:lnTo>
                  <a:pt x="147340" y="214313"/>
                </a:lnTo>
                <a:cubicBezTo>
                  <a:pt x="152251" y="214313"/>
                  <a:pt x="156270" y="210294"/>
                  <a:pt x="156270" y="205383"/>
                </a:cubicBezTo>
                <a:lnTo>
                  <a:pt x="156270" y="187523"/>
                </a:lnTo>
                <a:cubicBezTo>
                  <a:pt x="156270" y="182612"/>
                  <a:pt x="152251" y="178594"/>
                  <a:pt x="147340" y="178594"/>
                </a:cubicBezTo>
                <a:lnTo>
                  <a:pt x="125016" y="178594"/>
                </a:lnTo>
                <a:lnTo>
                  <a:pt x="125016" y="156270"/>
                </a:lnTo>
                <a:cubicBezTo>
                  <a:pt x="125016" y="151358"/>
                  <a:pt x="120997" y="147340"/>
                  <a:pt x="116086" y="147340"/>
                </a:cubicBezTo>
                <a:lnTo>
                  <a:pt x="98227" y="147340"/>
                </a:lnTo>
                <a:cubicBezTo>
                  <a:pt x="93315" y="147340"/>
                  <a:pt x="89297" y="151358"/>
                  <a:pt x="89297" y="15627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51353" y="1905000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Load NIfTI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7314" y="2133600"/>
            <a:ext cx="685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.nii.gz files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897142" y="133176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3014186" y="10668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B7FFF"/>
              </a:gs>
              <a:gs pos="100000">
                <a:srgbClr val="155DFC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3254693" y="13049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438" y="17859"/>
                </a:moveTo>
                <a:cubicBezTo>
                  <a:pt x="71438" y="7981"/>
                  <a:pt x="63457" y="0"/>
                  <a:pt x="53578" y="0"/>
                </a:cubicBezTo>
                <a:cubicBezTo>
                  <a:pt x="43700" y="0"/>
                  <a:pt x="35719" y="7981"/>
                  <a:pt x="35719" y="17859"/>
                </a:cubicBezTo>
                <a:lnTo>
                  <a:pt x="35719" y="35719"/>
                </a:lnTo>
                <a:lnTo>
                  <a:pt x="17859" y="35719"/>
                </a:lnTo>
                <a:cubicBezTo>
                  <a:pt x="7981" y="35719"/>
                  <a:pt x="0" y="43700"/>
                  <a:pt x="0" y="53578"/>
                </a:cubicBezTo>
                <a:cubicBezTo>
                  <a:pt x="0" y="63457"/>
                  <a:pt x="7981" y="71438"/>
                  <a:pt x="17859" y="71438"/>
                </a:cubicBezTo>
                <a:lnTo>
                  <a:pt x="35719" y="71438"/>
                </a:lnTo>
                <a:lnTo>
                  <a:pt x="35719" y="214313"/>
                </a:lnTo>
                <a:cubicBezTo>
                  <a:pt x="35719" y="234014"/>
                  <a:pt x="51736" y="250031"/>
                  <a:pt x="71438" y="250031"/>
                </a:cubicBezTo>
                <a:lnTo>
                  <a:pt x="187523" y="250031"/>
                </a:lnTo>
                <a:lnTo>
                  <a:pt x="187523" y="214313"/>
                </a:lnTo>
                <a:lnTo>
                  <a:pt x="71438" y="214313"/>
                </a:lnTo>
                <a:lnTo>
                  <a:pt x="71438" y="17859"/>
                </a:lnTo>
                <a:close/>
                <a:moveTo>
                  <a:pt x="214313" y="267891"/>
                </a:moveTo>
                <a:cubicBezTo>
                  <a:pt x="214313" y="277769"/>
                  <a:pt x="222293" y="285750"/>
                  <a:pt x="232172" y="285750"/>
                </a:cubicBezTo>
                <a:cubicBezTo>
                  <a:pt x="242050" y="285750"/>
                  <a:pt x="250031" y="277769"/>
                  <a:pt x="250031" y="267891"/>
                </a:cubicBezTo>
                <a:lnTo>
                  <a:pt x="250031" y="250031"/>
                </a:lnTo>
                <a:lnTo>
                  <a:pt x="267891" y="250031"/>
                </a:lnTo>
                <a:cubicBezTo>
                  <a:pt x="277769" y="250031"/>
                  <a:pt x="285750" y="242050"/>
                  <a:pt x="285750" y="232172"/>
                </a:cubicBezTo>
                <a:cubicBezTo>
                  <a:pt x="285750" y="222293"/>
                  <a:pt x="277769" y="214313"/>
                  <a:pt x="267891" y="214313"/>
                </a:cubicBezTo>
                <a:lnTo>
                  <a:pt x="250031" y="214313"/>
                </a:lnTo>
                <a:lnTo>
                  <a:pt x="250031" y="71438"/>
                </a:lnTo>
                <a:cubicBezTo>
                  <a:pt x="250031" y="51736"/>
                  <a:pt x="234014" y="35719"/>
                  <a:pt x="214313" y="35719"/>
                </a:cubicBezTo>
                <a:lnTo>
                  <a:pt x="98227" y="35719"/>
                </a:lnTo>
                <a:lnTo>
                  <a:pt x="98227" y="71438"/>
                </a:lnTo>
                <a:lnTo>
                  <a:pt x="214313" y="71438"/>
                </a:lnTo>
                <a:lnTo>
                  <a:pt x="214313" y="26789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870240" y="1905000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Crop to Brain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846665" y="2133600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Remove black bg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664512" y="135024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647254" y="10668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615FFF"/>
              </a:gs>
              <a:gs pos="100000">
                <a:srgbClr val="4F39F6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887760" y="13049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4496" y="125016"/>
                </a:moveTo>
                <a:lnTo>
                  <a:pt x="174129" y="125016"/>
                </a:lnTo>
                <a:cubicBezTo>
                  <a:pt x="166706" y="125016"/>
                  <a:pt x="160734" y="119044"/>
                  <a:pt x="160734" y="111621"/>
                </a:cubicBezTo>
                <a:lnTo>
                  <a:pt x="160734" y="31254"/>
                </a:lnTo>
                <a:cubicBezTo>
                  <a:pt x="160734" y="25840"/>
                  <a:pt x="163971" y="20929"/>
                  <a:pt x="168994" y="18864"/>
                </a:cubicBezTo>
                <a:cubicBezTo>
                  <a:pt x="174017" y="16799"/>
                  <a:pt x="179766" y="17971"/>
                  <a:pt x="183617" y="21766"/>
                </a:cubicBezTo>
                <a:lnTo>
                  <a:pt x="205941" y="44090"/>
                </a:lnTo>
                <a:lnTo>
                  <a:pt x="246906" y="3125"/>
                </a:lnTo>
                <a:cubicBezTo>
                  <a:pt x="248915" y="1116"/>
                  <a:pt x="251650" y="0"/>
                  <a:pt x="254496" y="0"/>
                </a:cubicBezTo>
                <a:cubicBezTo>
                  <a:pt x="257342" y="0"/>
                  <a:pt x="260077" y="1116"/>
                  <a:pt x="262142" y="3181"/>
                </a:cubicBezTo>
                <a:lnTo>
                  <a:pt x="282625" y="23664"/>
                </a:lnTo>
                <a:cubicBezTo>
                  <a:pt x="284634" y="25673"/>
                  <a:pt x="285750" y="28408"/>
                  <a:pt x="285750" y="31254"/>
                </a:cubicBezTo>
                <a:cubicBezTo>
                  <a:pt x="285750" y="34100"/>
                  <a:pt x="284634" y="36835"/>
                  <a:pt x="282569" y="38900"/>
                </a:cubicBezTo>
                <a:lnTo>
                  <a:pt x="241660" y="79809"/>
                </a:lnTo>
                <a:lnTo>
                  <a:pt x="263984" y="102133"/>
                </a:lnTo>
                <a:cubicBezTo>
                  <a:pt x="267835" y="105984"/>
                  <a:pt x="268951" y="111733"/>
                  <a:pt x="266886" y="116756"/>
                </a:cubicBezTo>
                <a:cubicBezTo>
                  <a:pt x="264821" y="121779"/>
                  <a:pt x="259910" y="125016"/>
                  <a:pt x="254496" y="125016"/>
                </a:cubicBezTo>
                <a:close/>
                <a:moveTo>
                  <a:pt x="254496" y="160734"/>
                </a:moveTo>
                <a:cubicBezTo>
                  <a:pt x="259910" y="160734"/>
                  <a:pt x="264821" y="163971"/>
                  <a:pt x="266886" y="168994"/>
                </a:cubicBezTo>
                <a:cubicBezTo>
                  <a:pt x="268951" y="174017"/>
                  <a:pt x="267835" y="179766"/>
                  <a:pt x="263984" y="183617"/>
                </a:cubicBezTo>
                <a:lnTo>
                  <a:pt x="241660" y="205941"/>
                </a:lnTo>
                <a:lnTo>
                  <a:pt x="282625" y="246906"/>
                </a:lnTo>
                <a:cubicBezTo>
                  <a:pt x="284634" y="248915"/>
                  <a:pt x="285806" y="251650"/>
                  <a:pt x="285806" y="254552"/>
                </a:cubicBezTo>
                <a:cubicBezTo>
                  <a:pt x="285806" y="257454"/>
                  <a:pt x="284690" y="260133"/>
                  <a:pt x="282625" y="262198"/>
                </a:cubicBezTo>
                <a:lnTo>
                  <a:pt x="262142" y="282680"/>
                </a:lnTo>
                <a:cubicBezTo>
                  <a:pt x="260077" y="284634"/>
                  <a:pt x="257342" y="285750"/>
                  <a:pt x="254496" y="285750"/>
                </a:cubicBezTo>
                <a:cubicBezTo>
                  <a:pt x="251650" y="285750"/>
                  <a:pt x="248915" y="284634"/>
                  <a:pt x="246850" y="282569"/>
                </a:cubicBezTo>
                <a:lnTo>
                  <a:pt x="205941" y="241660"/>
                </a:lnTo>
                <a:lnTo>
                  <a:pt x="183617" y="263984"/>
                </a:lnTo>
                <a:cubicBezTo>
                  <a:pt x="179766" y="267835"/>
                  <a:pt x="174017" y="268951"/>
                  <a:pt x="168994" y="266886"/>
                </a:cubicBezTo>
                <a:cubicBezTo>
                  <a:pt x="163971" y="264821"/>
                  <a:pt x="160734" y="259910"/>
                  <a:pt x="160734" y="254496"/>
                </a:cubicBezTo>
                <a:lnTo>
                  <a:pt x="160734" y="174129"/>
                </a:lnTo>
                <a:cubicBezTo>
                  <a:pt x="160734" y="166706"/>
                  <a:pt x="166706" y="160734"/>
                  <a:pt x="174129" y="160734"/>
                </a:cubicBezTo>
                <a:lnTo>
                  <a:pt x="254496" y="160734"/>
                </a:lnTo>
                <a:close/>
                <a:moveTo>
                  <a:pt x="111621" y="160734"/>
                </a:moveTo>
                <a:cubicBezTo>
                  <a:pt x="119044" y="160734"/>
                  <a:pt x="125016" y="166706"/>
                  <a:pt x="125016" y="174129"/>
                </a:cubicBezTo>
                <a:lnTo>
                  <a:pt x="125016" y="254496"/>
                </a:lnTo>
                <a:cubicBezTo>
                  <a:pt x="125016" y="259910"/>
                  <a:pt x="121779" y="264821"/>
                  <a:pt x="116756" y="266886"/>
                </a:cubicBezTo>
                <a:cubicBezTo>
                  <a:pt x="111733" y="268951"/>
                  <a:pt x="105984" y="267835"/>
                  <a:pt x="102133" y="263984"/>
                </a:cubicBezTo>
                <a:lnTo>
                  <a:pt x="79809" y="241660"/>
                </a:lnTo>
                <a:lnTo>
                  <a:pt x="38844" y="282625"/>
                </a:lnTo>
                <a:cubicBezTo>
                  <a:pt x="36835" y="284634"/>
                  <a:pt x="34100" y="285750"/>
                  <a:pt x="31254" y="285750"/>
                </a:cubicBezTo>
                <a:cubicBezTo>
                  <a:pt x="28408" y="285750"/>
                  <a:pt x="25673" y="284634"/>
                  <a:pt x="23608" y="282569"/>
                </a:cubicBezTo>
                <a:lnTo>
                  <a:pt x="3181" y="262142"/>
                </a:lnTo>
                <a:cubicBezTo>
                  <a:pt x="1116" y="260077"/>
                  <a:pt x="0" y="257342"/>
                  <a:pt x="0" y="254496"/>
                </a:cubicBezTo>
                <a:cubicBezTo>
                  <a:pt x="0" y="251650"/>
                  <a:pt x="1116" y="248915"/>
                  <a:pt x="3181" y="246850"/>
                </a:cubicBezTo>
                <a:lnTo>
                  <a:pt x="44090" y="205941"/>
                </a:lnTo>
                <a:lnTo>
                  <a:pt x="21766" y="183617"/>
                </a:lnTo>
                <a:cubicBezTo>
                  <a:pt x="17915" y="179766"/>
                  <a:pt x="16799" y="174017"/>
                  <a:pt x="18864" y="168994"/>
                </a:cubicBezTo>
                <a:cubicBezTo>
                  <a:pt x="20929" y="163971"/>
                  <a:pt x="25840" y="160734"/>
                  <a:pt x="31254" y="160734"/>
                </a:cubicBezTo>
                <a:lnTo>
                  <a:pt x="111621" y="160734"/>
                </a:lnTo>
                <a:close/>
                <a:moveTo>
                  <a:pt x="31254" y="125016"/>
                </a:moveTo>
                <a:cubicBezTo>
                  <a:pt x="25840" y="125016"/>
                  <a:pt x="20929" y="121779"/>
                  <a:pt x="18864" y="116756"/>
                </a:cubicBezTo>
                <a:cubicBezTo>
                  <a:pt x="16799" y="111733"/>
                  <a:pt x="17971" y="105984"/>
                  <a:pt x="21766" y="102133"/>
                </a:cubicBezTo>
                <a:lnTo>
                  <a:pt x="44090" y="79809"/>
                </a:lnTo>
                <a:lnTo>
                  <a:pt x="3181" y="38900"/>
                </a:lnTo>
                <a:cubicBezTo>
                  <a:pt x="1116" y="36835"/>
                  <a:pt x="0" y="34100"/>
                  <a:pt x="0" y="31254"/>
                </a:cubicBezTo>
                <a:cubicBezTo>
                  <a:pt x="0" y="28408"/>
                  <a:pt x="1116" y="25673"/>
                  <a:pt x="3181" y="23608"/>
                </a:cubicBezTo>
                <a:lnTo>
                  <a:pt x="23608" y="3181"/>
                </a:lnTo>
                <a:cubicBezTo>
                  <a:pt x="25673" y="1116"/>
                  <a:pt x="28408" y="0"/>
                  <a:pt x="31254" y="0"/>
                </a:cubicBezTo>
                <a:cubicBezTo>
                  <a:pt x="34100" y="0"/>
                  <a:pt x="36835" y="1116"/>
                  <a:pt x="38900" y="3181"/>
                </a:cubicBezTo>
                <a:lnTo>
                  <a:pt x="79809" y="44090"/>
                </a:lnTo>
                <a:lnTo>
                  <a:pt x="102133" y="21766"/>
                </a:lnTo>
                <a:cubicBezTo>
                  <a:pt x="105984" y="17915"/>
                  <a:pt x="111733" y="16799"/>
                  <a:pt x="116756" y="18864"/>
                </a:cubicBezTo>
                <a:cubicBezTo>
                  <a:pt x="121779" y="20929"/>
                  <a:pt x="125016" y="25840"/>
                  <a:pt x="125016" y="31254"/>
                </a:cubicBezTo>
                <a:lnTo>
                  <a:pt x="125016" y="111621"/>
                </a:lnTo>
                <a:cubicBezTo>
                  <a:pt x="125016" y="119044"/>
                  <a:pt x="119044" y="125016"/>
                  <a:pt x="111621" y="125016"/>
                </a:cubicBezTo>
                <a:lnTo>
                  <a:pt x="31254" y="12501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748695" y="190500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Resize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696426" y="2133600"/>
            <a:ext cx="666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128 × 128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63395" y="1294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8161615" y="10668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AD46FF"/>
              </a:gs>
              <a:gs pos="100000">
                <a:srgbClr val="9810FA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8402121" y="13049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7859" y="35719"/>
                </a:moveTo>
                <a:cubicBezTo>
                  <a:pt x="10660" y="35719"/>
                  <a:pt x="4130" y="40072"/>
                  <a:pt x="1339" y="46769"/>
                </a:cubicBezTo>
                <a:cubicBezTo>
                  <a:pt x="-1451" y="53467"/>
                  <a:pt x="112" y="61113"/>
                  <a:pt x="5246" y="66191"/>
                </a:cubicBezTo>
                <a:lnTo>
                  <a:pt x="107156" y="168157"/>
                </a:lnTo>
                <a:lnTo>
                  <a:pt x="107156" y="232172"/>
                </a:lnTo>
                <a:cubicBezTo>
                  <a:pt x="107156" y="236916"/>
                  <a:pt x="109054" y="241436"/>
                  <a:pt x="112402" y="244785"/>
                </a:cubicBezTo>
                <a:lnTo>
                  <a:pt x="148121" y="280504"/>
                </a:lnTo>
                <a:cubicBezTo>
                  <a:pt x="153256" y="285638"/>
                  <a:pt x="160902" y="287145"/>
                  <a:pt x="167599" y="284355"/>
                </a:cubicBezTo>
                <a:cubicBezTo>
                  <a:pt x="174296" y="281564"/>
                  <a:pt x="178594" y="275090"/>
                  <a:pt x="178594" y="267891"/>
                </a:cubicBezTo>
                <a:lnTo>
                  <a:pt x="178594" y="168157"/>
                </a:lnTo>
                <a:lnTo>
                  <a:pt x="280504" y="66247"/>
                </a:lnTo>
                <a:cubicBezTo>
                  <a:pt x="285638" y="61113"/>
                  <a:pt x="287145" y="53467"/>
                  <a:pt x="284355" y="46769"/>
                </a:cubicBezTo>
                <a:cubicBezTo>
                  <a:pt x="281564" y="40072"/>
                  <a:pt x="275090" y="35719"/>
                  <a:pt x="267891" y="35719"/>
                </a:cubicBezTo>
                <a:lnTo>
                  <a:pt x="17859" y="3571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140303" y="190500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112919" y="2133600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Z-score norm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693236" y="131329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10862429" y="10668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6339A"/>
              </a:gs>
              <a:gs pos="100000">
                <a:srgbClr val="E60076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11102935" y="13049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9760" y="2902"/>
                </a:moveTo>
                <a:cubicBezTo>
                  <a:pt x="138075" y="-949"/>
                  <a:pt x="147675" y="-949"/>
                  <a:pt x="155990" y="2902"/>
                </a:cubicBezTo>
                <a:lnTo>
                  <a:pt x="277992" y="59271"/>
                </a:lnTo>
                <a:cubicBezTo>
                  <a:pt x="282736" y="61447"/>
                  <a:pt x="285750" y="66191"/>
                  <a:pt x="285750" y="71438"/>
                </a:cubicBezTo>
                <a:cubicBezTo>
                  <a:pt x="285750" y="76684"/>
                  <a:pt x="282736" y="81428"/>
                  <a:pt x="277992" y="83604"/>
                </a:cubicBezTo>
                <a:lnTo>
                  <a:pt x="155990" y="139973"/>
                </a:lnTo>
                <a:cubicBezTo>
                  <a:pt x="147675" y="143824"/>
                  <a:pt x="138075" y="143824"/>
                  <a:pt x="129760" y="139973"/>
                </a:cubicBezTo>
                <a:lnTo>
                  <a:pt x="7758" y="83604"/>
                </a:lnTo>
                <a:cubicBezTo>
                  <a:pt x="3014" y="81372"/>
                  <a:pt x="0" y="76628"/>
                  <a:pt x="0" y="71438"/>
                </a:cubicBezTo>
                <a:cubicBezTo>
                  <a:pt x="0" y="66247"/>
                  <a:pt x="3014" y="61447"/>
                  <a:pt x="7758" y="59271"/>
                </a:cubicBezTo>
                <a:lnTo>
                  <a:pt x="129760" y="2902"/>
                </a:lnTo>
                <a:close/>
                <a:moveTo>
                  <a:pt x="26845" y="121890"/>
                </a:moveTo>
                <a:lnTo>
                  <a:pt x="118542" y="164250"/>
                </a:lnTo>
                <a:cubicBezTo>
                  <a:pt x="134001" y="171394"/>
                  <a:pt x="151805" y="171394"/>
                  <a:pt x="167264" y="164250"/>
                </a:cubicBezTo>
                <a:lnTo>
                  <a:pt x="258961" y="121890"/>
                </a:lnTo>
                <a:lnTo>
                  <a:pt x="277992" y="130708"/>
                </a:lnTo>
                <a:cubicBezTo>
                  <a:pt x="282736" y="132885"/>
                  <a:pt x="285750" y="137629"/>
                  <a:pt x="285750" y="142875"/>
                </a:cubicBezTo>
                <a:cubicBezTo>
                  <a:pt x="285750" y="148121"/>
                  <a:pt x="282736" y="152865"/>
                  <a:pt x="277992" y="155042"/>
                </a:cubicBezTo>
                <a:lnTo>
                  <a:pt x="155990" y="211410"/>
                </a:lnTo>
                <a:cubicBezTo>
                  <a:pt x="147675" y="215261"/>
                  <a:pt x="138075" y="215261"/>
                  <a:pt x="129760" y="211410"/>
                </a:cubicBezTo>
                <a:lnTo>
                  <a:pt x="7758" y="155042"/>
                </a:lnTo>
                <a:cubicBezTo>
                  <a:pt x="3014" y="152809"/>
                  <a:pt x="0" y="148065"/>
                  <a:pt x="0" y="142875"/>
                </a:cubicBezTo>
                <a:cubicBezTo>
                  <a:pt x="0" y="137685"/>
                  <a:pt x="3014" y="132885"/>
                  <a:pt x="7758" y="130708"/>
                </a:cubicBezTo>
                <a:lnTo>
                  <a:pt x="26789" y="121890"/>
                </a:lnTo>
                <a:close/>
                <a:moveTo>
                  <a:pt x="7758" y="202146"/>
                </a:moveTo>
                <a:lnTo>
                  <a:pt x="26789" y="193328"/>
                </a:lnTo>
                <a:lnTo>
                  <a:pt x="118486" y="235688"/>
                </a:lnTo>
                <a:cubicBezTo>
                  <a:pt x="133945" y="242832"/>
                  <a:pt x="151749" y="242832"/>
                  <a:pt x="167208" y="235688"/>
                </a:cubicBezTo>
                <a:lnTo>
                  <a:pt x="258905" y="193328"/>
                </a:lnTo>
                <a:lnTo>
                  <a:pt x="277937" y="202146"/>
                </a:lnTo>
                <a:cubicBezTo>
                  <a:pt x="282680" y="204322"/>
                  <a:pt x="285694" y="209066"/>
                  <a:pt x="285694" y="214313"/>
                </a:cubicBezTo>
                <a:cubicBezTo>
                  <a:pt x="285694" y="219559"/>
                  <a:pt x="282680" y="224303"/>
                  <a:pt x="277937" y="226479"/>
                </a:cubicBezTo>
                <a:lnTo>
                  <a:pt x="155935" y="282848"/>
                </a:lnTo>
                <a:cubicBezTo>
                  <a:pt x="147619" y="286699"/>
                  <a:pt x="138019" y="286699"/>
                  <a:pt x="129704" y="282848"/>
                </a:cubicBezTo>
                <a:lnTo>
                  <a:pt x="7758" y="226479"/>
                </a:lnTo>
                <a:cubicBezTo>
                  <a:pt x="3014" y="224247"/>
                  <a:pt x="0" y="219503"/>
                  <a:pt x="0" y="214313"/>
                </a:cubicBezTo>
                <a:cubicBezTo>
                  <a:pt x="0" y="209122"/>
                  <a:pt x="3014" y="204322"/>
                  <a:pt x="7758" y="20214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0637877" y="19050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Stack Channels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887552" y="2133600"/>
            <a:ext cx="71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channels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1000" y="2552700"/>
            <a:ext cx="5619750" cy="3733800"/>
          </a:xfrm>
          <a:custGeom>
            <a:avLst/>
            <a:gdLst/>
            <a:ahLst/>
            <a:cxnLst/>
            <a:rect l="l" t="t" r="r" b="b"/>
            <a:pathLst>
              <a:path w="5619750" h="3733800">
                <a:moveTo>
                  <a:pt x="114292" y="0"/>
                </a:moveTo>
                <a:lnTo>
                  <a:pt x="5505458" y="0"/>
                </a:lnTo>
                <a:cubicBezTo>
                  <a:pt x="5568580" y="0"/>
                  <a:pt x="5619750" y="51170"/>
                  <a:pt x="5619750" y="114292"/>
                </a:cubicBezTo>
                <a:lnTo>
                  <a:pt x="5619750" y="3619508"/>
                </a:lnTo>
                <a:cubicBezTo>
                  <a:pt x="5619750" y="3682630"/>
                  <a:pt x="5568580" y="3733800"/>
                  <a:pt x="5505458" y="3733800"/>
                </a:cubicBezTo>
                <a:lnTo>
                  <a:pt x="114292" y="3733800"/>
                </a:lnTo>
                <a:cubicBezTo>
                  <a:pt x="51170" y="3733800"/>
                  <a:pt x="0" y="3682630"/>
                  <a:pt x="0" y="3619508"/>
                </a:cubicBezTo>
                <a:lnTo>
                  <a:pt x="0" y="114292"/>
                </a:lnTo>
                <a:cubicBezTo>
                  <a:pt x="0" y="51170"/>
                  <a:pt x="51170" y="0"/>
                  <a:pt x="114292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571500" y="274320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Preprocessing Steps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71500" y="3162300"/>
            <a:ext cx="5238750" cy="647700"/>
          </a:xfrm>
          <a:custGeom>
            <a:avLst/>
            <a:gdLst/>
            <a:ahLst/>
            <a:cxnLst/>
            <a:rect l="l" t="t" r="r" b="b"/>
            <a:pathLst>
              <a:path w="5238750" h="647700">
                <a:moveTo>
                  <a:pt x="76202" y="0"/>
                </a:moveTo>
                <a:lnTo>
                  <a:pt x="5162548" y="0"/>
                </a:lnTo>
                <a:cubicBezTo>
                  <a:pt x="5204633" y="0"/>
                  <a:pt x="5238750" y="34117"/>
                  <a:pt x="5238750" y="76202"/>
                </a:cubicBezTo>
                <a:lnTo>
                  <a:pt x="5238750" y="571498"/>
                </a:lnTo>
                <a:cubicBezTo>
                  <a:pt x="5238750" y="613583"/>
                  <a:pt x="5204633" y="647700"/>
                  <a:pt x="51625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858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47700" y="32766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04900" y="3276600"/>
            <a:ext cx="2333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NIfTI Loading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04899" y="3505200"/>
            <a:ext cx="2524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Load 3D volumes using nibabel library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71500" y="3924300"/>
            <a:ext cx="5238750" cy="647700"/>
          </a:xfrm>
          <a:custGeom>
            <a:avLst/>
            <a:gdLst/>
            <a:ahLst/>
            <a:cxnLst/>
            <a:rect l="l" t="t" r="r" b="b"/>
            <a:pathLst>
              <a:path w="5238750" h="647700">
                <a:moveTo>
                  <a:pt x="76202" y="0"/>
                </a:moveTo>
                <a:lnTo>
                  <a:pt x="5162548" y="0"/>
                </a:lnTo>
                <a:cubicBezTo>
                  <a:pt x="5204633" y="0"/>
                  <a:pt x="5238750" y="34117"/>
                  <a:pt x="5238750" y="76202"/>
                </a:cubicBezTo>
                <a:lnTo>
                  <a:pt x="5238750" y="571498"/>
                </a:lnTo>
                <a:cubicBezTo>
                  <a:pt x="5238750" y="613583"/>
                  <a:pt x="5204633" y="647700"/>
                  <a:pt x="51625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85800" y="4038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47700" y="40386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04900" y="4038600"/>
            <a:ext cx="3429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Brain Region Cropping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04900" y="4267200"/>
            <a:ext cx="367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Remove black background using bounding box detection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71500" y="4686300"/>
            <a:ext cx="5238750" cy="647700"/>
          </a:xfrm>
          <a:custGeom>
            <a:avLst/>
            <a:gdLst/>
            <a:ahLst/>
            <a:cxnLst/>
            <a:rect l="l" t="t" r="r" b="b"/>
            <a:pathLst>
              <a:path w="5238750" h="647700">
                <a:moveTo>
                  <a:pt x="76202" y="0"/>
                </a:moveTo>
                <a:lnTo>
                  <a:pt x="5162548" y="0"/>
                </a:lnTo>
                <a:cubicBezTo>
                  <a:pt x="5204633" y="0"/>
                  <a:pt x="5238750" y="34117"/>
                  <a:pt x="5238750" y="76202"/>
                </a:cubicBezTo>
                <a:lnTo>
                  <a:pt x="5238750" y="571498"/>
                </a:lnTo>
                <a:cubicBezTo>
                  <a:pt x="5238750" y="613583"/>
                  <a:pt x="5204633" y="647700"/>
                  <a:pt x="51625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85800" y="4800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15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47700" y="48006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04900" y="4800600"/>
            <a:ext cx="3209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Resizing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04900" y="5029200"/>
            <a:ext cx="355961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Downsample to 128×128 for computational efficiency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71500" y="5448300"/>
            <a:ext cx="5238750" cy="647700"/>
          </a:xfrm>
          <a:custGeom>
            <a:avLst/>
            <a:gdLst/>
            <a:ahLst/>
            <a:cxnLst/>
            <a:rect l="l" t="t" r="r" b="b"/>
            <a:pathLst>
              <a:path w="5238750" h="647700">
                <a:moveTo>
                  <a:pt x="76202" y="0"/>
                </a:moveTo>
                <a:lnTo>
                  <a:pt x="5162548" y="0"/>
                </a:lnTo>
                <a:cubicBezTo>
                  <a:pt x="5204633" y="0"/>
                  <a:pt x="5238750" y="34117"/>
                  <a:pt x="5238750" y="76202"/>
                </a:cubicBezTo>
                <a:lnTo>
                  <a:pt x="5238750" y="571498"/>
                </a:lnTo>
                <a:cubicBezTo>
                  <a:pt x="5238750" y="613583"/>
                  <a:pt x="5204633" y="647700"/>
                  <a:pt x="51625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85800" y="556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AD4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47700" y="55626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4900" y="55626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Intensity Normalization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4900" y="5791200"/>
            <a:ext cx="233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Z-score normalization per channel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191250" y="2552700"/>
            <a:ext cx="5619750" cy="2133600"/>
          </a:xfrm>
          <a:custGeom>
            <a:avLst/>
            <a:gdLst/>
            <a:ahLst/>
            <a:cxnLst/>
            <a:rect l="l" t="t" r="r" b="b"/>
            <a:pathLst>
              <a:path w="5619750" h="2133600">
                <a:moveTo>
                  <a:pt x="114297" y="0"/>
                </a:moveTo>
                <a:lnTo>
                  <a:pt x="5505453" y="0"/>
                </a:lnTo>
                <a:cubicBezTo>
                  <a:pt x="5568578" y="0"/>
                  <a:pt x="5619750" y="51172"/>
                  <a:pt x="5619750" y="114297"/>
                </a:cubicBezTo>
                <a:lnTo>
                  <a:pt x="5619750" y="2019303"/>
                </a:lnTo>
                <a:cubicBezTo>
                  <a:pt x="5619750" y="2082428"/>
                  <a:pt x="5568578" y="2133600"/>
                  <a:pt x="5505453" y="2133600"/>
                </a:cubicBezTo>
                <a:lnTo>
                  <a:pt x="114297" y="2133600"/>
                </a:lnTo>
                <a:cubicBezTo>
                  <a:pt x="51172" y="2133600"/>
                  <a:pt x="0" y="2082428"/>
                  <a:pt x="0" y="20193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381750" y="274320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3 Channels Instead of 4?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381750" y="3124200"/>
            <a:ext cx="531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7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Computational Efficiency:</a:t>
            </a: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Reduces model parameters by 25%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81750" y="3429000"/>
            <a:ext cx="531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7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Memory Optimization:</a:t>
            </a: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Enables larger batch sizes during training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381750" y="3733800"/>
            <a:ext cx="531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7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Selected Modalities:</a:t>
            </a: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FLAIR, T1ce, T2 provide complementary information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381750" y="4038600"/>
            <a:ext cx="5314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759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T1 Excluded:</a:t>
            </a: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T1ce (contrast-enhanced) captures tumor boundaries better than native T1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191250" y="4838700"/>
            <a:ext cx="5619750" cy="800100"/>
          </a:xfrm>
          <a:custGeom>
            <a:avLst/>
            <a:gdLst/>
            <a:ahLst/>
            <a:cxnLst/>
            <a:rect l="l" t="t" r="r" b="b"/>
            <a:pathLst>
              <a:path w="5619750" h="800100">
                <a:moveTo>
                  <a:pt x="114302" y="0"/>
                </a:moveTo>
                <a:lnTo>
                  <a:pt x="5505448" y="0"/>
                </a:lnTo>
                <a:cubicBezTo>
                  <a:pt x="5568533" y="0"/>
                  <a:pt x="5619750" y="51217"/>
                  <a:pt x="5619750" y="114302"/>
                </a:cubicBezTo>
                <a:lnTo>
                  <a:pt x="5619750" y="685798"/>
                </a:lnTo>
                <a:cubicBezTo>
                  <a:pt x="5619750" y="748883"/>
                  <a:pt x="5568533" y="800100"/>
                  <a:pt x="550544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6343650" y="4991100"/>
            <a:ext cx="2647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Shape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343650" y="5181600"/>
            <a:ext cx="2695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128 × 128 × 3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9077325" y="4991100"/>
            <a:ext cx="2647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 Shape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077325" y="5181600"/>
            <a:ext cx="2695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128 × 128 × 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33375" y="3810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419100"/>
            <a:ext cx="4419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Exploratory Data Analysis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066800"/>
            <a:ext cx="5619750" cy="3200400"/>
          </a:xfrm>
          <a:custGeom>
            <a:avLst/>
            <a:gdLst/>
            <a:ahLst/>
            <a:cxnLst/>
            <a:rect l="l" t="t" r="r" b="b"/>
            <a:pathLst>
              <a:path w="5619750" h="3200400">
                <a:moveTo>
                  <a:pt x="114286" y="0"/>
                </a:moveTo>
                <a:lnTo>
                  <a:pt x="5505464" y="0"/>
                </a:lnTo>
                <a:cubicBezTo>
                  <a:pt x="5568582" y="0"/>
                  <a:pt x="5619750" y="51168"/>
                  <a:pt x="5619750" y="114286"/>
                </a:cubicBezTo>
                <a:lnTo>
                  <a:pt x="5619750" y="3086114"/>
                </a:lnTo>
                <a:cubicBezTo>
                  <a:pt x="5619750" y="3149232"/>
                  <a:pt x="5568582" y="3200400"/>
                  <a:pt x="5505464" y="3200400"/>
                </a:cubicBezTo>
                <a:lnTo>
                  <a:pt x="114286" y="3200400"/>
                </a:lnTo>
                <a:cubicBezTo>
                  <a:pt x="51168" y="3200400"/>
                  <a:pt x="0" y="3149232"/>
                  <a:pt x="0" y="3086114"/>
                </a:cubicBezTo>
                <a:lnTo>
                  <a:pt x="0" y="114286"/>
                </a:lnTo>
                <a:cubicBezTo>
                  <a:pt x="0" y="51210"/>
                  <a:pt x="51210" y="0"/>
                  <a:pt x="114286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71500" y="125730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Sample Distribution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71500" y="1676400"/>
            <a:ext cx="2562225" cy="1066800"/>
          </a:xfrm>
          <a:custGeom>
            <a:avLst/>
            <a:gdLst/>
            <a:ahLst/>
            <a:cxnLst/>
            <a:rect l="l" t="t" r="r" b="b"/>
            <a:pathLst>
              <a:path w="2562225" h="1066800">
                <a:moveTo>
                  <a:pt x="76202" y="0"/>
                </a:moveTo>
                <a:lnTo>
                  <a:pt x="2486023" y="0"/>
                </a:lnTo>
                <a:cubicBezTo>
                  <a:pt x="2528108" y="0"/>
                  <a:pt x="2562225" y="34117"/>
                  <a:pt x="2562225" y="76202"/>
                </a:cubicBezTo>
                <a:lnTo>
                  <a:pt x="2562225" y="990598"/>
                </a:lnTo>
                <a:cubicBezTo>
                  <a:pt x="2562225" y="1032683"/>
                  <a:pt x="2528108" y="1066800"/>
                  <a:pt x="2486023" y="1066800"/>
                </a:cubicBezTo>
                <a:lnTo>
                  <a:pt x="76202" y="1066800"/>
                </a:lnTo>
                <a:cubicBezTo>
                  <a:pt x="34117" y="1066800"/>
                  <a:pt x="0" y="1032683"/>
                  <a:pt x="0" y="9905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52463" y="1828800"/>
            <a:ext cx="2400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092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369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0563" y="2209800"/>
            <a:ext cx="2324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Samples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95325" y="2438400"/>
            <a:ext cx="2314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74.7% of total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248025" y="1676400"/>
            <a:ext cx="2562225" cy="1066800"/>
          </a:xfrm>
          <a:custGeom>
            <a:avLst/>
            <a:gdLst/>
            <a:ahLst/>
            <a:cxnLst/>
            <a:rect l="l" t="t" r="r" b="b"/>
            <a:pathLst>
              <a:path w="2562225" h="1066800">
                <a:moveTo>
                  <a:pt x="76202" y="0"/>
                </a:moveTo>
                <a:lnTo>
                  <a:pt x="2486023" y="0"/>
                </a:lnTo>
                <a:cubicBezTo>
                  <a:pt x="2528108" y="0"/>
                  <a:pt x="2562225" y="34117"/>
                  <a:pt x="2562225" y="76202"/>
                </a:cubicBezTo>
                <a:lnTo>
                  <a:pt x="2562225" y="990598"/>
                </a:lnTo>
                <a:cubicBezTo>
                  <a:pt x="2562225" y="1032683"/>
                  <a:pt x="2528108" y="1066800"/>
                  <a:pt x="2486023" y="1066800"/>
                </a:cubicBezTo>
                <a:lnTo>
                  <a:pt x="76202" y="1066800"/>
                </a:lnTo>
                <a:cubicBezTo>
                  <a:pt x="34117" y="1066800"/>
                  <a:pt x="0" y="1032683"/>
                  <a:pt x="0" y="9905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328988" y="1828800"/>
            <a:ext cx="2400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55D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125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67088" y="2209800"/>
            <a:ext cx="2324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Samples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371850" y="2438400"/>
            <a:ext cx="2314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274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25.3% of total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1500" y="2895481"/>
            <a:ext cx="5238750" cy="1181100"/>
          </a:xfrm>
          <a:custGeom>
            <a:avLst/>
            <a:gdLst/>
            <a:ahLst/>
            <a:cxnLst/>
            <a:rect l="l" t="t" r="r" b="b"/>
            <a:pathLst>
              <a:path w="5238750" h="1181100">
                <a:moveTo>
                  <a:pt x="76205" y="0"/>
                </a:moveTo>
                <a:lnTo>
                  <a:pt x="5162545" y="0"/>
                </a:lnTo>
                <a:cubicBezTo>
                  <a:pt x="5204604" y="0"/>
                  <a:pt x="5238750" y="34146"/>
                  <a:pt x="5238750" y="76205"/>
                </a:cubicBezTo>
                <a:lnTo>
                  <a:pt x="5238750" y="1104895"/>
                </a:lnTo>
                <a:cubicBezTo>
                  <a:pt x="5238750" y="1146982"/>
                  <a:pt x="5204632" y="1181100"/>
                  <a:pt x="5162545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23900" y="3047881"/>
            <a:ext cx="78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Set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279707" y="3047881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74.7%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23900" y="3314581"/>
            <a:ext cx="4933950" cy="114300"/>
          </a:xfrm>
          <a:custGeom>
            <a:avLst/>
            <a:gdLst/>
            <a:ahLst/>
            <a:cxnLst/>
            <a:rect l="l" t="t" r="r" b="b"/>
            <a:pathLst>
              <a:path w="4933950" h="114300">
                <a:moveTo>
                  <a:pt x="57150" y="0"/>
                </a:moveTo>
                <a:lnTo>
                  <a:pt x="4876800" y="0"/>
                </a:lnTo>
                <a:cubicBezTo>
                  <a:pt x="4908342" y="0"/>
                  <a:pt x="4933950" y="25608"/>
                  <a:pt x="4933950" y="57150"/>
                </a:cubicBezTo>
                <a:lnTo>
                  <a:pt x="4933950" y="57150"/>
                </a:lnTo>
                <a:cubicBezTo>
                  <a:pt x="4933950" y="88692"/>
                  <a:pt x="4908342" y="114300"/>
                  <a:pt x="487680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723900" y="3314581"/>
            <a:ext cx="3686175" cy="114300"/>
          </a:xfrm>
          <a:custGeom>
            <a:avLst/>
            <a:gdLst/>
            <a:ahLst/>
            <a:cxnLst/>
            <a:rect l="l" t="t" r="r" b="b"/>
            <a:pathLst>
              <a:path w="3686175" h="114300">
                <a:moveTo>
                  <a:pt x="57150" y="0"/>
                </a:moveTo>
                <a:lnTo>
                  <a:pt x="3629025" y="0"/>
                </a:lnTo>
                <a:cubicBezTo>
                  <a:pt x="3660567" y="0"/>
                  <a:pt x="3686175" y="25608"/>
                  <a:pt x="3686175" y="57150"/>
                </a:cubicBezTo>
                <a:lnTo>
                  <a:pt x="3686175" y="57150"/>
                </a:lnTo>
                <a:cubicBezTo>
                  <a:pt x="3686175" y="88692"/>
                  <a:pt x="3660567" y="114300"/>
                  <a:pt x="3629025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23900" y="3543181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Set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79707" y="3543181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25.3%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23900" y="3809881"/>
            <a:ext cx="4933950" cy="114300"/>
          </a:xfrm>
          <a:custGeom>
            <a:avLst/>
            <a:gdLst/>
            <a:ahLst/>
            <a:cxnLst/>
            <a:rect l="l" t="t" r="r" b="b"/>
            <a:pathLst>
              <a:path w="4933950" h="114300">
                <a:moveTo>
                  <a:pt x="57150" y="0"/>
                </a:moveTo>
                <a:lnTo>
                  <a:pt x="4876800" y="0"/>
                </a:lnTo>
                <a:cubicBezTo>
                  <a:pt x="4908342" y="0"/>
                  <a:pt x="4933950" y="25608"/>
                  <a:pt x="4933950" y="57150"/>
                </a:cubicBezTo>
                <a:lnTo>
                  <a:pt x="4933950" y="57150"/>
                </a:lnTo>
                <a:cubicBezTo>
                  <a:pt x="4933950" y="88692"/>
                  <a:pt x="4908342" y="114300"/>
                  <a:pt x="487680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23900" y="3809881"/>
            <a:ext cx="1247775" cy="114300"/>
          </a:xfrm>
          <a:custGeom>
            <a:avLst/>
            <a:gdLst/>
            <a:ahLst/>
            <a:cxnLst/>
            <a:rect l="l" t="t" r="r" b="b"/>
            <a:pathLst>
              <a:path w="1247775" h="114300">
                <a:moveTo>
                  <a:pt x="57150" y="0"/>
                </a:moveTo>
                <a:lnTo>
                  <a:pt x="1190625" y="0"/>
                </a:lnTo>
                <a:cubicBezTo>
                  <a:pt x="1222167" y="0"/>
                  <a:pt x="1247775" y="25608"/>
                  <a:pt x="1247775" y="57150"/>
                </a:cubicBezTo>
                <a:lnTo>
                  <a:pt x="1247775" y="57150"/>
                </a:lnTo>
                <a:cubicBezTo>
                  <a:pt x="1247775" y="88692"/>
                  <a:pt x="1222167" y="114300"/>
                  <a:pt x="1190625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365414" y="4419481"/>
            <a:ext cx="5619750" cy="1905000"/>
          </a:xfrm>
          <a:custGeom>
            <a:avLst/>
            <a:gdLst/>
            <a:ahLst/>
            <a:cxnLst/>
            <a:rect l="l" t="t" r="r" b="b"/>
            <a:pathLst>
              <a:path w="5619750" h="1905000">
                <a:moveTo>
                  <a:pt x="114300" y="0"/>
                </a:moveTo>
                <a:lnTo>
                  <a:pt x="5505450" y="0"/>
                </a:lnTo>
                <a:cubicBezTo>
                  <a:pt x="5568534" y="0"/>
                  <a:pt x="5619750" y="51216"/>
                  <a:pt x="5619750" y="114300"/>
                </a:cubicBezTo>
                <a:lnTo>
                  <a:pt x="5619750" y="1790700"/>
                </a:lnTo>
                <a:cubicBezTo>
                  <a:pt x="5619750" y="1853784"/>
                  <a:pt x="5568534" y="1905000"/>
                  <a:pt x="5505450" y="1905000"/>
                </a:cubicBezTo>
                <a:lnTo>
                  <a:pt x="114300" y="1905000"/>
                </a:lnTo>
                <a:cubicBezTo>
                  <a:pt x="51216" y="1905000"/>
                  <a:pt x="0" y="1853784"/>
                  <a:pt x="0" y="1790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71500" y="4609981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Observations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0550" y="502908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38199" y="4990981"/>
            <a:ext cx="37707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 dataset with sufficient samples for training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0550" y="533388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38200" y="5295781"/>
            <a:ext cx="340129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cases have complete 4-modal MRI scans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0550" y="563868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38199" y="5600581"/>
            <a:ext cx="340129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Consistent image dimensions across dataset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90550" y="594348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38200" y="5905381"/>
            <a:ext cx="3571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annotations by expert radiologists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1250" y="1066800"/>
            <a:ext cx="5619750" cy="4171950"/>
          </a:xfrm>
          <a:custGeom>
            <a:avLst/>
            <a:gdLst/>
            <a:ahLst/>
            <a:cxnLst/>
            <a:rect l="l" t="t" r="r" b="b"/>
            <a:pathLst>
              <a:path w="5619750" h="4171950">
                <a:moveTo>
                  <a:pt x="114311" y="0"/>
                </a:moveTo>
                <a:lnTo>
                  <a:pt x="5505439" y="0"/>
                </a:lnTo>
                <a:cubicBezTo>
                  <a:pt x="5568571" y="0"/>
                  <a:pt x="5619750" y="51179"/>
                  <a:pt x="5619750" y="114311"/>
                </a:cubicBezTo>
                <a:lnTo>
                  <a:pt x="5619750" y="4057639"/>
                </a:lnTo>
                <a:cubicBezTo>
                  <a:pt x="5619750" y="4120771"/>
                  <a:pt x="5568571" y="4171950"/>
                  <a:pt x="5505439" y="4171950"/>
                </a:cubicBezTo>
                <a:lnTo>
                  <a:pt x="114311" y="4171950"/>
                </a:lnTo>
                <a:cubicBezTo>
                  <a:pt x="51179" y="4171950"/>
                  <a:pt x="0" y="4120771"/>
                  <a:pt x="0" y="4057639"/>
                </a:cubicBezTo>
                <a:lnTo>
                  <a:pt x="0" y="114311"/>
                </a:lnTo>
                <a:cubicBezTo>
                  <a:pt x="0" y="51179"/>
                  <a:pt x="51179" y="0"/>
                  <a:pt x="114311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381750" y="125730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Class Distribution Analysis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81750" y="1676400"/>
            <a:ext cx="5238750" cy="609600"/>
          </a:xfrm>
          <a:custGeom>
            <a:avLst/>
            <a:gdLst/>
            <a:ahLst/>
            <a:cxnLst/>
            <a:rect l="l" t="t" r="r" b="b"/>
            <a:pathLst>
              <a:path w="5238750" h="609600">
                <a:moveTo>
                  <a:pt x="76200" y="0"/>
                </a:moveTo>
                <a:lnTo>
                  <a:pt x="5162550" y="0"/>
                </a:lnTo>
                <a:cubicBezTo>
                  <a:pt x="5204606" y="0"/>
                  <a:pt x="5238750" y="34144"/>
                  <a:pt x="5238750" y="76200"/>
                </a:cubicBezTo>
                <a:lnTo>
                  <a:pt x="5238750" y="533400"/>
                </a:lnTo>
                <a:cubicBezTo>
                  <a:pt x="5238750" y="575456"/>
                  <a:pt x="5204606" y="609600"/>
                  <a:pt x="51625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496050" y="1790700"/>
            <a:ext cx="188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Non-tumor (Background)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161395" y="1809750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~98%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96050" y="2095500"/>
            <a:ext cx="5010150" cy="76200"/>
          </a:xfrm>
          <a:custGeom>
            <a:avLst/>
            <a:gdLst/>
            <a:ahLst/>
            <a:cxnLst/>
            <a:rect l="l" t="t" r="r" b="b"/>
            <a:pathLst>
              <a:path w="5010150" h="76200">
                <a:moveTo>
                  <a:pt x="38100" y="0"/>
                </a:moveTo>
                <a:lnTo>
                  <a:pt x="4972050" y="0"/>
                </a:lnTo>
                <a:cubicBezTo>
                  <a:pt x="4993078" y="0"/>
                  <a:pt x="5010150" y="17072"/>
                  <a:pt x="5010150" y="38100"/>
                </a:cubicBezTo>
                <a:lnTo>
                  <a:pt x="5010150" y="38100"/>
                </a:lnTo>
                <a:cubicBezTo>
                  <a:pt x="5010150" y="59128"/>
                  <a:pt x="4993078" y="76200"/>
                  <a:pt x="49720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6496050" y="2095500"/>
            <a:ext cx="4905375" cy="76200"/>
          </a:xfrm>
          <a:custGeom>
            <a:avLst/>
            <a:gdLst/>
            <a:ahLst/>
            <a:cxnLst/>
            <a:rect l="l" t="t" r="r" b="b"/>
            <a:pathLst>
              <a:path w="4905375" h="76200">
                <a:moveTo>
                  <a:pt x="38100" y="0"/>
                </a:moveTo>
                <a:lnTo>
                  <a:pt x="4867275" y="0"/>
                </a:lnTo>
                <a:cubicBezTo>
                  <a:pt x="4888303" y="0"/>
                  <a:pt x="4905375" y="17072"/>
                  <a:pt x="4905375" y="38100"/>
                </a:cubicBezTo>
                <a:lnTo>
                  <a:pt x="4905375" y="38100"/>
                </a:lnTo>
                <a:cubicBezTo>
                  <a:pt x="4905375" y="59128"/>
                  <a:pt x="4888303" y="76200"/>
                  <a:pt x="48672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6381750" y="2400300"/>
            <a:ext cx="5238750" cy="609600"/>
          </a:xfrm>
          <a:custGeom>
            <a:avLst/>
            <a:gdLst/>
            <a:ahLst/>
            <a:cxnLst/>
            <a:rect l="l" t="t" r="r" b="b"/>
            <a:pathLst>
              <a:path w="5238750" h="609600">
                <a:moveTo>
                  <a:pt x="76200" y="0"/>
                </a:moveTo>
                <a:lnTo>
                  <a:pt x="5162550" y="0"/>
                </a:lnTo>
                <a:cubicBezTo>
                  <a:pt x="5204606" y="0"/>
                  <a:pt x="5238750" y="34144"/>
                  <a:pt x="5238750" y="76200"/>
                </a:cubicBezTo>
                <a:lnTo>
                  <a:pt x="5238750" y="533400"/>
                </a:lnTo>
                <a:cubicBezTo>
                  <a:pt x="5238750" y="575456"/>
                  <a:pt x="5204606" y="609600"/>
                  <a:pt x="51625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496050" y="2514600"/>
            <a:ext cx="57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Edema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24366" y="2533650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~1.2%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96050" y="2819400"/>
            <a:ext cx="5010150" cy="76200"/>
          </a:xfrm>
          <a:custGeom>
            <a:avLst/>
            <a:gdLst/>
            <a:ahLst/>
            <a:cxnLst/>
            <a:rect l="l" t="t" r="r" b="b"/>
            <a:pathLst>
              <a:path w="5010150" h="76200">
                <a:moveTo>
                  <a:pt x="38100" y="0"/>
                </a:moveTo>
                <a:lnTo>
                  <a:pt x="4972050" y="0"/>
                </a:lnTo>
                <a:cubicBezTo>
                  <a:pt x="4993078" y="0"/>
                  <a:pt x="5010150" y="17072"/>
                  <a:pt x="5010150" y="38100"/>
                </a:cubicBezTo>
                <a:lnTo>
                  <a:pt x="5010150" y="38100"/>
                </a:lnTo>
                <a:cubicBezTo>
                  <a:pt x="5010150" y="59128"/>
                  <a:pt x="4993078" y="76200"/>
                  <a:pt x="49720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6496050" y="2819400"/>
            <a:ext cx="57150" cy="76200"/>
          </a:xfrm>
          <a:custGeom>
            <a:avLst/>
            <a:gdLst/>
            <a:ahLst/>
            <a:cxnLst/>
            <a:rect l="l" t="t" r="r" b="b"/>
            <a:pathLst>
              <a:path w="57150" h="7620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47625"/>
                </a:lnTo>
                <a:cubicBezTo>
                  <a:pt x="57150" y="63396"/>
                  <a:pt x="44346" y="76200"/>
                  <a:pt x="28575" y="76200"/>
                </a:cubicBezTo>
                <a:lnTo>
                  <a:pt x="28575" y="76200"/>
                </a:lnTo>
                <a:cubicBezTo>
                  <a:pt x="12804" y="76200"/>
                  <a:pt x="0" y="63396"/>
                  <a:pt x="0" y="476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6381750" y="3124200"/>
            <a:ext cx="5238750" cy="609600"/>
          </a:xfrm>
          <a:custGeom>
            <a:avLst/>
            <a:gdLst/>
            <a:ahLst/>
            <a:cxnLst/>
            <a:rect l="l" t="t" r="r" b="b"/>
            <a:pathLst>
              <a:path w="5238750" h="609600">
                <a:moveTo>
                  <a:pt x="76200" y="0"/>
                </a:moveTo>
                <a:lnTo>
                  <a:pt x="5162550" y="0"/>
                </a:lnTo>
                <a:cubicBezTo>
                  <a:pt x="5204606" y="0"/>
                  <a:pt x="5238750" y="34144"/>
                  <a:pt x="5238750" y="76200"/>
                </a:cubicBezTo>
                <a:lnTo>
                  <a:pt x="5238750" y="533400"/>
                </a:lnTo>
                <a:cubicBezTo>
                  <a:pt x="5238750" y="575456"/>
                  <a:pt x="5204606" y="609600"/>
                  <a:pt x="51625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496050" y="3238500"/>
            <a:ext cx="1076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Necrotic/Core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124366" y="3257550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~0.4%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96050" y="3543300"/>
            <a:ext cx="5010150" cy="76200"/>
          </a:xfrm>
          <a:custGeom>
            <a:avLst/>
            <a:gdLst/>
            <a:ahLst/>
            <a:cxnLst/>
            <a:rect l="l" t="t" r="r" b="b"/>
            <a:pathLst>
              <a:path w="5010150" h="76200">
                <a:moveTo>
                  <a:pt x="38100" y="0"/>
                </a:moveTo>
                <a:lnTo>
                  <a:pt x="4972050" y="0"/>
                </a:lnTo>
                <a:cubicBezTo>
                  <a:pt x="4993078" y="0"/>
                  <a:pt x="5010150" y="17072"/>
                  <a:pt x="5010150" y="38100"/>
                </a:cubicBezTo>
                <a:lnTo>
                  <a:pt x="5010150" y="38100"/>
                </a:lnTo>
                <a:cubicBezTo>
                  <a:pt x="5010150" y="59128"/>
                  <a:pt x="4993078" y="76200"/>
                  <a:pt x="49720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6496050" y="3543300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9525" y="0"/>
                </a:moveTo>
                <a:lnTo>
                  <a:pt x="9525" y="0"/>
                </a:lnTo>
                <a:cubicBezTo>
                  <a:pt x="14782" y="0"/>
                  <a:pt x="19050" y="4268"/>
                  <a:pt x="19050" y="9525"/>
                </a:cubicBezTo>
                <a:lnTo>
                  <a:pt x="19050" y="66675"/>
                </a:lnTo>
                <a:cubicBezTo>
                  <a:pt x="19050" y="71932"/>
                  <a:pt x="14782" y="76200"/>
                  <a:pt x="9525" y="76200"/>
                </a:cubicBezTo>
                <a:lnTo>
                  <a:pt x="9525" y="76200"/>
                </a:lnTo>
                <a:cubicBezTo>
                  <a:pt x="4268" y="76200"/>
                  <a:pt x="0" y="71932"/>
                  <a:pt x="0" y="66675"/>
                </a:cubicBezTo>
                <a:lnTo>
                  <a:pt x="0" y="9525"/>
                </a:lnTo>
                <a:cubicBezTo>
                  <a:pt x="0" y="4268"/>
                  <a:pt x="4268" y="0"/>
                  <a:pt x="9525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6381750" y="3848100"/>
            <a:ext cx="5238750" cy="609600"/>
          </a:xfrm>
          <a:custGeom>
            <a:avLst/>
            <a:gdLst/>
            <a:ahLst/>
            <a:cxnLst/>
            <a:rect l="l" t="t" r="r" b="b"/>
            <a:pathLst>
              <a:path w="5238750" h="609600">
                <a:moveTo>
                  <a:pt x="76200" y="0"/>
                </a:moveTo>
                <a:lnTo>
                  <a:pt x="5162550" y="0"/>
                </a:lnTo>
                <a:cubicBezTo>
                  <a:pt x="5204606" y="0"/>
                  <a:pt x="5238750" y="34144"/>
                  <a:pt x="5238750" y="76200"/>
                </a:cubicBezTo>
                <a:lnTo>
                  <a:pt x="5238750" y="533400"/>
                </a:lnTo>
                <a:cubicBezTo>
                  <a:pt x="5238750" y="575456"/>
                  <a:pt x="5204606" y="609600"/>
                  <a:pt x="51625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496050" y="3962400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Enhancing Tumor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124366" y="3981450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08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~0.4%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96050" y="4267200"/>
            <a:ext cx="5010150" cy="76200"/>
          </a:xfrm>
          <a:custGeom>
            <a:avLst/>
            <a:gdLst/>
            <a:ahLst/>
            <a:cxnLst/>
            <a:rect l="l" t="t" r="r" b="b"/>
            <a:pathLst>
              <a:path w="5010150" h="76200">
                <a:moveTo>
                  <a:pt x="38100" y="0"/>
                </a:moveTo>
                <a:lnTo>
                  <a:pt x="4972050" y="0"/>
                </a:lnTo>
                <a:cubicBezTo>
                  <a:pt x="4993078" y="0"/>
                  <a:pt x="5010150" y="17072"/>
                  <a:pt x="5010150" y="38100"/>
                </a:cubicBezTo>
                <a:lnTo>
                  <a:pt x="5010150" y="38100"/>
                </a:lnTo>
                <a:cubicBezTo>
                  <a:pt x="5010150" y="59128"/>
                  <a:pt x="4993078" y="76200"/>
                  <a:pt x="49720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6496050" y="4267200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9525" y="0"/>
                </a:moveTo>
                <a:lnTo>
                  <a:pt x="9525" y="0"/>
                </a:lnTo>
                <a:cubicBezTo>
                  <a:pt x="14782" y="0"/>
                  <a:pt x="19050" y="4268"/>
                  <a:pt x="19050" y="9525"/>
                </a:cubicBezTo>
                <a:lnTo>
                  <a:pt x="19050" y="66675"/>
                </a:lnTo>
                <a:cubicBezTo>
                  <a:pt x="19050" y="71932"/>
                  <a:pt x="14782" y="76200"/>
                  <a:pt x="9525" y="76200"/>
                </a:cubicBezTo>
                <a:lnTo>
                  <a:pt x="9525" y="76200"/>
                </a:lnTo>
                <a:cubicBezTo>
                  <a:pt x="4268" y="76200"/>
                  <a:pt x="0" y="71932"/>
                  <a:pt x="0" y="66675"/>
                </a:cubicBezTo>
                <a:lnTo>
                  <a:pt x="0" y="9525"/>
                </a:lnTo>
                <a:cubicBezTo>
                  <a:pt x="0" y="4268"/>
                  <a:pt x="4268" y="0"/>
                  <a:pt x="9525" y="0"/>
                </a:cubicBez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6385560" y="4613910"/>
            <a:ext cx="5227320" cy="426720"/>
          </a:xfrm>
          <a:custGeom>
            <a:avLst/>
            <a:gdLst/>
            <a:ahLst/>
            <a:cxnLst/>
            <a:rect l="l" t="t" r="r" b="b"/>
            <a:pathLst>
              <a:path w="5227320" h="426720">
                <a:moveTo>
                  <a:pt x="76199" y="0"/>
                </a:moveTo>
                <a:lnTo>
                  <a:pt x="5151121" y="0"/>
                </a:lnTo>
                <a:cubicBezTo>
                  <a:pt x="5193204" y="0"/>
                  <a:pt x="5227320" y="34116"/>
                  <a:pt x="5227320" y="76199"/>
                </a:cubicBezTo>
                <a:lnTo>
                  <a:pt x="5227320" y="350521"/>
                </a:lnTo>
                <a:cubicBezTo>
                  <a:pt x="5227320" y="392604"/>
                  <a:pt x="5193204" y="426720"/>
                  <a:pt x="5151121" y="426720"/>
                </a:cubicBezTo>
                <a:lnTo>
                  <a:pt x="76199" y="426720"/>
                </a:lnTo>
                <a:cubicBezTo>
                  <a:pt x="34144" y="426720"/>
                  <a:pt x="0" y="392576"/>
                  <a:pt x="0" y="3505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EFCE8"/>
          </a:solidFill>
          <a:ln w="10160">
            <a:solidFill>
              <a:srgbClr val="FFF0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6522720" y="476059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894B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6746557" y="4732020"/>
            <a:ext cx="419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94B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Imbalance:</a:t>
            </a:r>
            <a:r>
              <a:rPr lang="en-US" sz="1050" dirty="0">
                <a:solidFill>
                  <a:srgbClr val="894B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Severe imbalance requires weighted loss functions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6677" y="366677"/>
            <a:ext cx="440012" cy="440012"/>
          </a:xfrm>
          <a:custGeom>
            <a:avLst/>
            <a:gdLst/>
            <a:ahLst/>
            <a:cxnLst/>
            <a:rect l="l" t="t" r="r" b="b"/>
            <a:pathLst>
              <a:path w="440012" h="440012">
                <a:moveTo>
                  <a:pt x="110003" y="0"/>
                </a:moveTo>
                <a:lnTo>
                  <a:pt x="330009" y="0"/>
                </a:lnTo>
                <a:cubicBezTo>
                  <a:pt x="390721" y="0"/>
                  <a:pt x="440012" y="49291"/>
                  <a:pt x="440012" y="110003"/>
                </a:cubicBezTo>
                <a:lnTo>
                  <a:pt x="440012" y="330009"/>
                </a:lnTo>
                <a:cubicBezTo>
                  <a:pt x="440012" y="390721"/>
                  <a:pt x="390721" y="440012"/>
                  <a:pt x="330009" y="440012"/>
                </a:cubicBezTo>
                <a:lnTo>
                  <a:pt x="110003" y="440012"/>
                </a:lnTo>
                <a:cubicBezTo>
                  <a:pt x="49291" y="440012"/>
                  <a:pt x="0" y="390721"/>
                  <a:pt x="0" y="330009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0842" y="366677"/>
            <a:ext cx="531681" cy="440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44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16692" y="403344"/>
            <a:ext cx="4235116" cy="36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99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Model Architecture: U-Net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6677" y="990027"/>
            <a:ext cx="6811020" cy="4253450"/>
          </a:xfrm>
          <a:custGeom>
            <a:avLst/>
            <a:gdLst/>
            <a:ahLst/>
            <a:cxnLst/>
            <a:rect l="l" t="t" r="r" b="b"/>
            <a:pathLst>
              <a:path w="6811020" h="4253450">
                <a:moveTo>
                  <a:pt x="109994" y="0"/>
                </a:moveTo>
                <a:lnTo>
                  <a:pt x="6701025" y="0"/>
                </a:lnTo>
                <a:cubicBezTo>
                  <a:pt x="6761773" y="0"/>
                  <a:pt x="6811020" y="49246"/>
                  <a:pt x="6811020" y="109994"/>
                </a:cubicBezTo>
                <a:lnTo>
                  <a:pt x="6811020" y="4143455"/>
                </a:lnTo>
                <a:cubicBezTo>
                  <a:pt x="6811020" y="4204204"/>
                  <a:pt x="6761773" y="4253450"/>
                  <a:pt x="6701025" y="4253450"/>
                </a:cubicBezTo>
                <a:lnTo>
                  <a:pt x="109994" y="4253450"/>
                </a:lnTo>
                <a:cubicBezTo>
                  <a:pt x="49246" y="4253450"/>
                  <a:pt x="0" y="4204204"/>
                  <a:pt x="0" y="4143455"/>
                </a:cubicBezTo>
                <a:lnTo>
                  <a:pt x="0" y="109994"/>
                </a:lnTo>
                <a:cubicBezTo>
                  <a:pt x="0" y="49287"/>
                  <a:pt x="49287" y="0"/>
                  <a:pt x="109994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13347" y="1136698"/>
            <a:ext cx="6600180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U-Net Architecture Overview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1681" y="1503374"/>
            <a:ext cx="6499344" cy="660018"/>
          </a:xfrm>
          <a:custGeom>
            <a:avLst/>
            <a:gdLst/>
            <a:ahLst/>
            <a:cxnLst/>
            <a:rect l="l" t="t" r="r" b="b"/>
            <a:pathLst>
              <a:path w="6499344" h="660018">
                <a:moveTo>
                  <a:pt x="36668" y="0"/>
                </a:moveTo>
                <a:lnTo>
                  <a:pt x="6426010" y="0"/>
                </a:lnTo>
                <a:cubicBezTo>
                  <a:pt x="6466511" y="0"/>
                  <a:pt x="6499344" y="32833"/>
                  <a:pt x="6499344" y="73335"/>
                </a:cubicBezTo>
                <a:lnTo>
                  <a:pt x="6499344" y="586683"/>
                </a:lnTo>
                <a:cubicBezTo>
                  <a:pt x="6499344" y="627185"/>
                  <a:pt x="6466511" y="660018"/>
                  <a:pt x="6426010" y="660018"/>
                </a:cubicBez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31681" y="1503374"/>
            <a:ext cx="36668" cy="660018"/>
          </a:xfrm>
          <a:custGeom>
            <a:avLst/>
            <a:gdLst/>
            <a:ahLst/>
            <a:cxnLst/>
            <a:rect l="l" t="t" r="r" b="b"/>
            <a:pathLst>
              <a:path w="36668" h="660018">
                <a:moveTo>
                  <a:pt x="36668" y="0"/>
                </a:moveTo>
                <a:lnTo>
                  <a:pt x="36668" y="0"/>
                </a:lnTo>
                <a:lnTo>
                  <a:pt x="36668" y="660018"/>
                </a:ln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60018" y="1613377"/>
            <a:ext cx="1980054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Encoder (Contracting Path)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40218" y="1631711"/>
            <a:ext cx="550015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Blocks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60018" y="1870051"/>
            <a:ext cx="6325173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Convolution + MaxPooling (downsampling)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705497" y="2236728"/>
            <a:ext cx="137504" cy="183338"/>
          </a:xfrm>
          <a:custGeom>
            <a:avLst/>
            <a:gdLst/>
            <a:ahLst/>
            <a:cxnLst/>
            <a:rect l="l" t="t" r="r" b="b"/>
            <a:pathLst>
              <a:path w="137504" h="183338">
                <a:moveTo>
                  <a:pt x="60659" y="179972"/>
                </a:moveTo>
                <a:cubicBezTo>
                  <a:pt x="65135" y="184448"/>
                  <a:pt x="72404" y="184448"/>
                  <a:pt x="76880" y="179972"/>
                </a:cubicBezTo>
                <a:lnTo>
                  <a:pt x="134174" y="122679"/>
                </a:lnTo>
                <a:cubicBezTo>
                  <a:pt x="138650" y="118203"/>
                  <a:pt x="138650" y="110934"/>
                  <a:pt x="134174" y="106458"/>
                </a:cubicBezTo>
                <a:cubicBezTo>
                  <a:pt x="129698" y="101982"/>
                  <a:pt x="122428" y="101982"/>
                  <a:pt x="117952" y="106458"/>
                </a:cubicBezTo>
                <a:lnTo>
                  <a:pt x="80211" y="144200"/>
                </a:lnTo>
                <a:lnTo>
                  <a:pt x="80211" y="11459"/>
                </a:lnTo>
                <a:cubicBezTo>
                  <a:pt x="80211" y="5121"/>
                  <a:pt x="75090" y="0"/>
                  <a:pt x="68752" y="0"/>
                </a:cubicBezTo>
                <a:cubicBezTo>
                  <a:pt x="62414" y="0"/>
                  <a:pt x="57293" y="5121"/>
                  <a:pt x="57293" y="11459"/>
                </a:cubicBezTo>
                <a:lnTo>
                  <a:pt x="57293" y="144200"/>
                </a:lnTo>
                <a:lnTo>
                  <a:pt x="19551" y="106458"/>
                </a:lnTo>
                <a:cubicBezTo>
                  <a:pt x="15075" y="101982"/>
                  <a:pt x="7806" y="101982"/>
                  <a:pt x="3330" y="106458"/>
                </a:cubicBezTo>
                <a:cubicBezTo>
                  <a:pt x="-1146" y="110934"/>
                  <a:pt x="-1146" y="118203"/>
                  <a:pt x="3330" y="122679"/>
                </a:cubicBezTo>
                <a:lnTo>
                  <a:pt x="60623" y="179972"/>
                </a:ln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31681" y="2493402"/>
            <a:ext cx="6499344" cy="660018"/>
          </a:xfrm>
          <a:custGeom>
            <a:avLst/>
            <a:gdLst/>
            <a:ahLst/>
            <a:cxnLst/>
            <a:rect l="l" t="t" r="r" b="b"/>
            <a:pathLst>
              <a:path w="6499344" h="660018">
                <a:moveTo>
                  <a:pt x="36668" y="0"/>
                </a:moveTo>
                <a:lnTo>
                  <a:pt x="6426010" y="0"/>
                </a:lnTo>
                <a:cubicBezTo>
                  <a:pt x="6466511" y="0"/>
                  <a:pt x="6499344" y="32833"/>
                  <a:pt x="6499344" y="73335"/>
                </a:cubicBezTo>
                <a:lnTo>
                  <a:pt x="6499344" y="586683"/>
                </a:lnTo>
                <a:cubicBezTo>
                  <a:pt x="6499344" y="627185"/>
                  <a:pt x="6466511" y="660018"/>
                  <a:pt x="6426010" y="660018"/>
                </a:cubicBez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531681" y="2493402"/>
            <a:ext cx="36668" cy="660018"/>
          </a:xfrm>
          <a:custGeom>
            <a:avLst/>
            <a:gdLst/>
            <a:ahLst/>
            <a:cxnLst/>
            <a:rect l="l" t="t" r="r" b="b"/>
            <a:pathLst>
              <a:path w="36668" h="660018">
                <a:moveTo>
                  <a:pt x="36668" y="0"/>
                </a:moveTo>
                <a:lnTo>
                  <a:pt x="36668" y="0"/>
                </a:lnTo>
                <a:lnTo>
                  <a:pt x="36668" y="660018"/>
                </a:ln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AD4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60018" y="2603405"/>
            <a:ext cx="825023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Bottleneck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554231" y="2621738"/>
            <a:ext cx="430845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9810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Bridge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60018" y="2860078"/>
            <a:ext cx="6325173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Deepest feature representation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705497" y="3226755"/>
            <a:ext cx="137504" cy="183338"/>
          </a:xfrm>
          <a:custGeom>
            <a:avLst/>
            <a:gdLst/>
            <a:ahLst/>
            <a:cxnLst/>
            <a:rect l="l" t="t" r="r" b="b"/>
            <a:pathLst>
              <a:path w="137504" h="183338">
                <a:moveTo>
                  <a:pt x="60659" y="179972"/>
                </a:moveTo>
                <a:cubicBezTo>
                  <a:pt x="65135" y="184448"/>
                  <a:pt x="72404" y="184448"/>
                  <a:pt x="76880" y="179972"/>
                </a:cubicBezTo>
                <a:lnTo>
                  <a:pt x="134174" y="122679"/>
                </a:lnTo>
                <a:cubicBezTo>
                  <a:pt x="138650" y="118203"/>
                  <a:pt x="138650" y="110934"/>
                  <a:pt x="134174" y="106458"/>
                </a:cubicBezTo>
                <a:cubicBezTo>
                  <a:pt x="129698" y="101982"/>
                  <a:pt x="122428" y="101982"/>
                  <a:pt x="117952" y="106458"/>
                </a:cubicBezTo>
                <a:lnTo>
                  <a:pt x="80211" y="144200"/>
                </a:lnTo>
                <a:lnTo>
                  <a:pt x="80211" y="11459"/>
                </a:lnTo>
                <a:cubicBezTo>
                  <a:pt x="80211" y="5121"/>
                  <a:pt x="75090" y="0"/>
                  <a:pt x="68752" y="0"/>
                </a:cubicBezTo>
                <a:cubicBezTo>
                  <a:pt x="62414" y="0"/>
                  <a:pt x="57293" y="5121"/>
                  <a:pt x="57293" y="11459"/>
                </a:cubicBezTo>
                <a:lnTo>
                  <a:pt x="57293" y="144200"/>
                </a:lnTo>
                <a:lnTo>
                  <a:pt x="19551" y="106458"/>
                </a:lnTo>
                <a:cubicBezTo>
                  <a:pt x="15075" y="101982"/>
                  <a:pt x="7806" y="101982"/>
                  <a:pt x="3330" y="106458"/>
                </a:cubicBezTo>
                <a:cubicBezTo>
                  <a:pt x="-1146" y="110934"/>
                  <a:pt x="-1146" y="118203"/>
                  <a:pt x="3330" y="122679"/>
                </a:cubicBezTo>
                <a:lnTo>
                  <a:pt x="60623" y="179972"/>
                </a:ln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531681" y="3483429"/>
            <a:ext cx="6499344" cy="660018"/>
          </a:xfrm>
          <a:custGeom>
            <a:avLst/>
            <a:gdLst/>
            <a:ahLst/>
            <a:cxnLst/>
            <a:rect l="l" t="t" r="r" b="b"/>
            <a:pathLst>
              <a:path w="6499344" h="660018">
                <a:moveTo>
                  <a:pt x="36668" y="0"/>
                </a:moveTo>
                <a:lnTo>
                  <a:pt x="6426010" y="0"/>
                </a:lnTo>
                <a:cubicBezTo>
                  <a:pt x="6466511" y="0"/>
                  <a:pt x="6499344" y="32833"/>
                  <a:pt x="6499344" y="73335"/>
                </a:cubicBezTo>
                <a:lnTo>
                  <a:pt x="6499344" y="586683"/>
                </a:lnTo>
                <a:cubicBezTo>
                  <a:pt x="6499344" y="627185"/>
                  <a:pt x="6466511" y="660018"/>
                  <a:pt x="6426010" y="660018"/>
                </a:cubicBez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31681" y="3483429"/>
            <a:ext cx="36668" cy="660018"/>
          </a:xfrm>
          <a:custGeom>
            <a:avLst/>
            <a:gdLst/>
            <a:ahLst/>
            <a:cxnLst/>
            <a:rect l="l" t="t" r="r" b="b"/>
            <a:pathLst>
              <a:path w="36668" h="660018">
                <a:moveTo>
                  <a:pt x="36668" y="0"/>
                </a:moveTo>
                <a:lnTo>
                  <a:pt x="36668" y="0"/>
                </a:lnTo>
                <a:lnTo>
                  <a:pt x="36668" y="660018"/>
                </a:ln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60018" y="3593432"/>
            <a:ext cx="1906719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Decoder (Expanding Path)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40218" y="3611765"/>
            <a:ext cx="550015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Blocks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60018" y="3850105"/>
            <a:ext cx="6325173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UpSampling + Concatenation + Convolution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328607" y="990027"/>
            <a:ext cx="4491789" cy="3006749"/>
          </a:xfrm>
          <a:custGeom>
            <a:avLst/>
            <a:gdLst/>
            <a:ahLst/>
            <a:cxnLst/>
            <a:rect l="l" t="t" r="r" b="b"/>
            <a:pathLst>
              <a:path w="4491789" h="3006749">
                <a:moveTo>
                  <a:pt x="110017" y="0"/>
                </a:moveTo>
                <a:lnTo>
                  <a:pt x="4381773" y="0"/>
                </a:lnTo>
                <a:cubicBezTo>
                  <a:pt x="4442533" y="0"/>
                  <a:pt x="4491789" y="49256"/>
                  <a:pt x="4491789" y="110017"/>
                </a:cubicBezTo>
                <a:lnTo>
                  <a:pt x="4491789" y="2896732"/>
                </a:lnTo>
                <a:cubicBezTo>
                  <a:pt x="4491789" y="2957493"/>
                  <a:pt x="4442533" y="3006749"/>
                  <a:pt x="4381773" y="3006749"/>
                </a:cubicBezTo>
                <a:lnTo>
                  <a:pt x="110017" y="3006749"/>
                </a:lnTo>
                <a:cubicBezTo>
                  <a:pt x="49256" y="3006749"/>
                  <a:pt x="0" y="2957493"/>
                  <a:pt x="0" y="2896732"/>
                </a:cubicBezTo>
                <a:lnTo>
                  <a:pt x="0" y="110017"/>
                </a:lnTo>
                <a:cubicBezTo>
                  <a:pt x="0" y="49256"/>
                  <a:pt x="49256" y="0"/>
                  <a:pt x="110017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475278" y="1136698"/>
            <a:ext cx="4280950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Details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475278" y="1503374"/>
            <a:ext cx="4198448" cy="330009"/>
          </a:xfrm>
          <a:custGeom>
            <a:avLst/>
            <a:gdLst/>
            <a:ahLst/>
            <a:cxnLst/>
            <a:rect l="l" t="t" r="r" b="b"/>
            <a:pathLst>
              <a:path w="4198448" h="330009">
                <a:moveTo>
                  <a:pt x="73335" y="0"/>
                </a:moveTo>
                <a:lnTo>
                  <a:pt x="4125114" y="0"/>
                </a:lnTo>
                <a:cubicBezTo>
                  <a:pt x="4165615" y="0"/>
                  <a:pt x="4198448" y="32833"/>
                  <a:pt x="4198448" y="73335"/>
                </a:cubicBezTo>
                <a:lnTo>
                  <a:pt x="4198448" y="256674"/>
                </a:lnTo>
                <a:cubicBezTo>
                  <a:pt x="4198448" y="297176"/>
                  <a:pt x="4165615" y="330009"/>
                  <a:pt x="4125114" y="330009"/>
                </a:cubicBezTo>
                <a:lnTo>
                  <a:pt x="73335" y="330009"/>
                </a:lnTo>
                <a:cubicBezTo>
                  <a:pt x="32833" y="330009"/>
                  <a:pt x="0" y="297176"/>
                  <a:pt x="0" y="256674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548613" y="1576710"/>
            <a:ext cx="760854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Shape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811004" y="1576710"/>
            <a:ext cx="852523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128 × 128 × 3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475278" y="1906719"/>
            <a:ext cx="4198448" cy="330009"/>
          </a:xfrm>
          <a:custGeom>
            <a:avLst/>
            <a:gdLst/>
            <a:ahLst/>
            <a:cxnLst/>
            <a:rect l="l" t="t" r="r" b="b"/>
            <a:pathLst>
              <a:path w="4198448" h="330009">
                <a:moveTo>
                  <a:pt x="73335" y="0"/>
                </a:moveTo>
                <a:lnTo>
                  <a:pt x="4125114" y="0"/>
                </a:lnTo>
                <a:cubicBezTo>
                  <a:pt x="4165615" y="0"/>
                  <a:pt x="4198448" y="32833"/>
                  <a:pt x="4198448" y="73335"/>
                </a:cubicBezTo>
                <a:lnTo>
                  <a:pt x="4198448" y="256674"/>
                </a:lnTo>
                <a:cubicBezTo>
                  <a:pt x="4198448" y="297176"/>
                  <a:pt x="4165615" y="330009"/>
                  <a:pt x="4125114" y="330009"/>
                </a:cubicBezTo>
                <a:lnTo>
                  <a:pt x="73335" y="330009"/>
                </a:lnTo>
                <a:cubicBezTo>
                  <a:pt x="32833" y="330009"/>
                  <a:pt x="0" y="297176"/>
                  <a:pt x="0" y="256674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548613" y="1980054"/>
            <a:ext cx="852523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 Shape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811004" y="1980054"/>
            <a:ext cx="852523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128 × 128 × 4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475278" y="2310063"/>
            <a:ext cx="4198448" cy="330009"/>
          </a:xfrm>
          <a:custGeom>
            <a:avLst/>
            <a:gdLst/>
            <a:ahLst/>
            <a:cxnLst/>
            <a:rect l="l" t="t" r="r" b="b"/>
            <a:pathLst>
              <a:path w="4198448" h="330009">
                <a:moveTo>
                  <a:pt x="73335" y="0"/>
                </a:moveTo>
                <a:lnTo>
                  <a:pt x="4125114" y="0"/>
                </a:lnTo>
                <a:cubicBezTo>
                  <a:pt x="4165615" y="0"/>
                  <a:pt x="4198448" y="32833"/>
                  <a:pt x="4198448" y="73335"/>
                </a:cubicBezTo>
                <a:lnTo>
                  <a:pt x="4198448" y="256674"/>
                </a:lnTo>
                <a:cubicBezTo>
                  <a:pt x="4198448" y="297176"/>
                  <a:pt x="4165615" y="330009"/>
                  <a:pt x="4125114" y="330009"/>
                </a:cubicBezTo>
                <a:lnTo>
                  <a:pt x="73335" y="330009"/>
                </a:lnTo>
                <a:cubicBezTo>
                  <a:pt x="32833" y="330009"/>
                  <a:pt x="0" y="297176"/>
                  <a:pt x="0" y="256674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548613" y="2383398"/>
            <a:ext cx="925859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Encoder Filters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433098" y="2383398"/>
            <a:ext cx="1237534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64→128→256→512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475278" y="2713408"/>
            <a:ext cx="4198448" cy="330009"/>
          </a:xfrm>
          <a:custGeom>
            <a:avLst/>
            <a:gdLst/>
            <a:ahLst/>
            <a:cxnLst/>
            <a:rect l="l" t="t" r="r" b="b"/>
            <a:pathLst>
              <a:path w="4198448" h="330009">
                <a:moveTo>
                  <a:pt x="73335" y="0"/>
                </a:moveTo>
                <a:lnTo>
                  <a:pt x="4125114" y="0"/>
                </a:lnTo>
                <a:cubicBezTo>
                  <a:pt x="4165615" y="0"/>
                  <a:pt x="4198448" y="32833"/>
                  <a:pt x="4198448" y="73335"/>
                </a:cubicBezTo>
                <a:lnTo>
                  <a:pt x="4198448" y="256674"/>
                </a:lnTo>
                <a:cubicBezTo>
                  <a:pt x="4198448" y="297176"/>
                  <a:pt x="4165615" y="330009"/>
                  <a:pt x="4125114" y="330009"/>
                </a:cubicBezTo>
                <a:lnTo>
                  <a:pt x="73335" y="330009"/>
                </a:lnTo>
                <a:cubicBezTo>
                  <a:pt x="32833" y="330009"/>
                  <a:pt x="0" y="297176"/>
                  <a:pt x="0" y="256674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548613" y="2786743"/>
            <a:ext cx="660018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Bottleneck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932581" y="2786743"/>
            <a:ext cx="733353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1024 filters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475278" y="3116752"/>
            <a:ext cx="4198448" cy="330009"/>
          </a:xfrm>
          <a:custGeom>
            <a:avLst/>
            <a:gdLst/>
            <a:ahLst/>
            <a:cxnLst/>
            <a:rect l="l" t="t" r="r" b="b"/>
            <a:pathLst>
              <a:path w="4198448" h="330009">
                <a:moveTo>
                  <a:pt x="73335" y="0"/>
                </a:moveTo>
                <a:lnTo>
                  <a:pt x="4125114" y="0"/>
                </a:lnTo>
                <a:cubicBezTo>
                  <a:pt x="4165615" y="0"/>
                  <a:pt x="4198448" y="32833"/>
                  <a:pt x="4198448" y="73335"/>
                </a:cubicBezTo>
                <a:lnTo>
                  <a:pt x="4198448" y="256674"/>
                </a:lnTo>
                <a:cubicBezTo>
                  <a:pt x="4198448" y="297176"/>
                  <a:pt x="4165615" y="330009"/>
                  <a:pt x="4125114" y="330009"/>
                </a:cubicBezTo>
                <a:lnTo>
                  <a:pt x="73335" y="330009"/>
                </a:lnTo>
                <a:cubicBezTo>
                  <a:pt x="32833" y="330009"/>
                  <a:pt x="0" y="297176"/>
                  <a:pt x="0" y="256674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548613" y="3190087"/>
            <a:ext cx="724186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 Size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314154" y="3190087"/>
            <a:ext cx="357510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× 3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475278" y="3520096"/>
            <a:ext cx="4198448" cy="330009"/>
          </a:xfrm>
          <a:custGeom>
            <a:avLst/>
            <a:gdLst/>
            <a:ahLst/>
            <a:cxnLst/>
            <a:rect l="l" t="t" r="r" b="b"/>
            <a:pathLst>
              <a:path w="4198448" h="330009">
                <a:moveTo>
                  <a:pt x="73335" y="0"/>
                </a:moveTo>
                <a:lnTo>
                  <a:pt x="4125114" y="0"/>
                </a:lnTo>
                <a:cubicBezTo>
                  <a:pt x="4165615" y="0"/>
                  <a:pt x="4198448" y="32833"/>
                  <a:pt x="4198448" y="73335"/>
                </a:cubicBezTo>
                <a:lnTo>
                  <a:pt x="4198448" y="256674"/>
                </a:lnTo>
                <a:cubicBezTo>
                  <a:pt x="4198448" y="297176"/>
                  <a:pt x="4165615" y="330009"/>
                  <a:pt x="4125114" y="330009"/>
                </a:cubicBezTo>
                <a:lnTo>
                  <a:pt x="73335" y="330009"/>
                </a:lnTo>
                <a:cubicBezTo>
                  <a:pt x="32833" y="330009"/>
                  <a:pt x="0" y="297176"/>
                  <a:pt x="0" y="256674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7548613" y="3593432"/>
            <a:ext cx="623350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Activation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268090" y="3593432"/>
            <a:ext cx="403344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ReLU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328607" y="4106779"/>
            <a:ext cx="4491789" cy="1136698"/>
          </a:xfrm>
          <a:custGeom>
            <a:avLst/>
            <a:gdLst/>
            <a:ahLst/>
            <a:cxnLst/>
            <a:rect l="l" t="t" r="r" b="b"/>
            <a:pathLst>
              <a:path w="4491789" h="1136698">
                <a:moveTo>
                  <a:pt x="109998" y="0"/>
                </a:moveTo>
                <a:lnTo>
                  <a:pt x="4381791" y="0"/>
                </a:lnTo>
                <a:cubicBezTo>
                  <a:pt x="4442542" y="0"/>
                  <a:pt x="4491789" y="49248"/>
                  <a:pt x="4491789" y="109998"/>
                </a:cubicBezTo>
                <a:lnTo>
                  <a:pt x="4491789" y="1026700"/>
                </a:lnTo>
                <a:cubicBezTo>
                  <a:pt x="4491789" y="1087450"/>
                  <a:pt x="4442542" y="1136698"/>
                  <a:pt x="4381791" y="1136698"/>
                </a:cubicBezTo>
                <a:lnTo>
                  <a:pt x="109998" y="1136698"/>
                </a:lnTo>
                <a:cubicBezTo>
                  <a:pt x="49248" y="1136698"/>
                  <a:pt x="0" y="1087450"/>
                  <a:pt x="0" y="1026700"/>
                </a:cubicBezTo>
                <a:lnTo>
                  <a:pt x="0" y="109998"/>
                </a:lnTo>
                <a:cubicBezTo>
                  <a:pt x="0" y="49289"/>
                  <a:pt x="49289" y="0"/>
                  <a:pt x="10999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475278" y="4253450"/>
            <a:ext cx="4262617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Parameters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475278" y="4510123"/>
            <a:ext cx="4335952" cy="330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6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~31M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475278" y="4913468"/>
            <a:ext cx="4262617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Trainable Parameters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66677" y="5390147"/>
            <a:ext cx="2777576" cy="1100030"/>
          </a:xfrm>
          <a:custGeom>
            <a:avLst/>
            <a:gdLst/>
            <a:ahLst/>
            <a:cxnLst/>
            <a:rect l="l" t="t" r="r" b="b"/>
            <a:pathLst>
              <a:path w="2777576" h="1100030">
                <a:moveTo>
                  <a:pt x="110003" y="0"/>
                </a:moveTo>
                <a:lnTo>
                  <a:pt x="2667573" y="0"/>
                </a:lnTo>
                <a:cubicBezTo>
                  <a:pt x="2728326" y="0"/>
                  <a:pt x="2777576" y="49250"/>
                  <a:pt x="2777576" y="110003"/>
                </a:cubicBezTo>
                <a:lnTo>
                  <a:pt x="2777576" y="990027"/>
                </a:lnTo>
                <a:cubicBezTo>
                  <a:pt x="2777576" y="1050780"/>
                  <a:pt x="2728326" y="1100030"/>
                  <a:pt x="2667573" y="1100030"/>
                </a:cubicBezTo>
                <a:lnTo>
                  <a:pt x="110003" y="1100030"/>
                </a:lnTo>
                <a:cubicBezTo>
                  <a:pt x="49250" y="1100030"/>
                  <a:pt x="0" y="1050780"/>
                  <a:pt x="0" y="990027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1537407" y="5500150"/>
            <a:ext cx="440012" cy="440012"/>
          </a:xfrm>
          <a:custGeom>
            <a:avLst/>
            <a:gdLst/>
            <a:ahLst/>
            <a:cxnLst/>
            <a:rect l="l" t="t" r="r" b="b"/>
            <a:pathLst>
              <a:path w="440012" h="440012">
                <a:moveTo>
                  <a:pt x="110003" y="0"/>
                </a:moveTo>
                <a:lnTo>
                  <a:pt x="330009" y="0"/>
                </a:lnTo>
                <a:cubicBezTo>
                  <a:pt x="390721" y="0"/>
                  <a:pt x="440012" y="49291"/>
                  <a:pt x="440012" y="110003"/>
                </a:cubicBezTo>
                <a:lnTo>
                  <a:pt x="440012" y="330009"/>
                </a:lnTo>
                <a:cubicBezTo>
                  <a:pt x="440012" y="390721"/>
                  <a:pt x="390721" y="440012"/>
                  <a:pt x="330009" y="440012"/>
                </a:cubicBezTo>
                <a:lnTo>
                  <a:pt x="110003" y="440012"/>
                </a:lnTo>
                <a:cubicBezTo>
                  <a:pt x="49291" y="440012"/>
                  <a:pt x="0" y="390721"/>
                  <a:pt x="0" y="330009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CEF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1665744" y="5628487"/>
            <a:ext cx="183338" cy="183338"/>
          </a:xfrm>
          <a:custGeom>
            <a:avLst/>
            <a:gdLst/>
            <a:ahLst/>
            <a:cxnLst/>
            <a:rect l="l" t="t" r="r" b="b"/>
            <a:pathLst>
              <a:path w="183338" h="183338">
                <a:moveTo>
                  <a:pt x="68752" y="22917"/>
                </a:moveTo>
                <a:cubicBezTo>
                  <a:pt x="68752" y="16579"/>
                  <a:pt x="73872" y="11459"/>
                  <a:pt x="80211" y="11459"/>
                </a:cubicBezTo>
                <a:lnTo>
                  <a:pt x="103128" y="11459"/>
                </a:lnTo>
                <a:cubicBezTo>
                  <a:pt x="109466" y="11459"/>
                  <a:pt x="114586" y="16579"/>
                  <a:pt x="114586" y="22917"/>
                </a:cubicBezTo>
                <a:lnTo>
                  <a:pt x="114586" y="45835"/>
                </a:lnTo>
                <a:cubicBezTo>
                  <a:pt x="114586" y="52173"/>
                  <a:pt x="109466" y="57293"/>
                  <a:pt x="103128" y="57293"/>
                </a:cubicBezTo>
                <a:lnTo>
                  <a:pt x="100263" y="57293"/>
                </a:lnTo>
                <a:lnTo>
                  <a:pt x="100263" y="80211"/>
                </a:lnTo>
                <a:lnTo>
                  <a:pt x="143233" y="80211"/>
                </a:lnTo>
                <a:cubicBezTo>
                  <a:pt x="157485" y="80211"/>
                  <a:pt x="169015" y="91741"/>
                  <a:pt x="169015" y="105992"/>
                </a:cubicBezTo>
                <a:lnTo>
                  <a:pt x="169015" y="126045"/>
                </a:lnTo>
                <a:lnTo>
                  <a:pt x="171880" y="126045"/>
                </a:lnTo>
                <a:cubicBezTo>
                  <a:pt x="178218" y="126045"/>
                  <a:pt x="183338" y="131166"/>
                  <a:pt x="183338" y="137504"/>
                </a:cubicBezTo>
                <a:lnTo>
                  <a:pt x="183338" y="160421"/>
                </a:lnTo>
                <a:cubicBezTo>
                  <a:pt x="183338" y="166759"/>
                  <a:pt x="178218" y="171880"/>
                  <a:pt x="171880" y="171880"/>
                </a:cubicBezTo>
                <a:lnTo>
                  <a:pt x="148962" y="171880"/>
                </a:lnTo>
                <a:cubicBezTo>
                  <a:pt x="142624" y="171880"/>
                  <a:pt x="137504" y="166759"/>
                  <a:pt x="137504" y="160421"/>
                </a:cubicBezTo>
                <a:lnTo>
                  <a:pt x="137504" y="137504"/>
                </a:lnTo>
                <a:cubicBezTo>
                  <a:pt x="137504" y="131166"/>
                  <a:pt x="142624" y="126045"/>
                  <a:pt x="148962" y="126045"/>
                </a:cubicBezTo>
                <a:lnTo>
                  <a:pt x="151827" y="126045"/>
                </a:lnTo>
                <a:lnTo>
                  <a:pt x="151827" y="105992"/>
                </a:lnTo>
                <a:cubicBezTo>
                  <a:pt x="151827" y="101230"/>
                  <a:pt x="147996" y="97398"/>
                  <a:pt x="143233" y="97398"/>
                </a:cubicBezTo>
                <a:lnTo>
                  <a:pt x="100263" y="97398"/>
                </a:lnTo>
                <a:lnTo>
                  <a:pt x="100263" y="126045"/>
                </a:lnTo>
                <a:lnTo>
                  <a:pt x="103128" y="126045"/>
                </a:lnTo>
                <a:cubicBezTo>
                  <a:pt x="109466" y="126045"/>
                  <a:pt x="114586" y="131166"/>
                  <a:pt x="114586" y="137504"/>
                </a:cubicBezTo>
                <a:lnTo>
                  <a:pt x="114586" y="160421"/>
                </a:lnTo>
                <a:cubicBezTo>
                  <a:pt x="114586" y="166759"/>
                  <a:pt x="109466" y="171880"/>
                  <a:pt x="103128" y="171880"/>
                </a:cubicBezTo>
                <a:lnTo>
                  <a:pt x="80211" y="171880"/>
                </a:lnTo>
                <a:cubicBezTo>
                  <a:pt x="73872" y="171880"/>
                  <a:pt x="68752" y="166759"/>
                  <a:pt x="68752" y="160421"/>
                </a:cubicBezTo>
                <a:lnTo>
                  <a:pt x="68752" y="137504"/>
                </a:lnTo>
                <a:cubicBezTo>
                  <a:pt x="68752" y="131166"/>
                  <a:pt x="73872" y="126045"/>
                  <a:pt x="80211" y="126045"/>
                </a:cubicBezTo>
                <a:lnTo>
                  <a:pt x="83075" y="126045"/>
                </a:lnTo>
                <a:lnTo>
                  <a:pt x="83075" y="97398"/>
                </a:lnTo>
                <a:lnTo>
                  <a:pt x="40105" y="97398"/>
                </a:lnTo>
                <a:cubicBezTo>
                  <a:pt x="35343" y="97398"/>
                  <a:pt x="31511" y="101230"/>
                  <a:pt x="31511" y="105992"/>
                </a:cubicBezTo>
                <a:lnTo>
                  <a:pt x="31511" y="126045"/>
                </a:lnTo>
                <a:lnTo>
                  <a:pt x="34376" y="126045"/>
                </a:lnTo>
                <a:cubicBezTo>
                  <a:pt x="40714" y="126045"/>
                  <a:pt x="45835" y="131166"/>
                  <a:pt x="45835" y="137504"/>
                </a:cubicBezTo>
                <a:lnTo>
                  <a:pt x="45835" y="160421"/>
                </a:lnTo>
                <a:cubicBezTo>
                  <a:pt x="45835" y="166759"/>
                  <a:pt x="40714" y="171880"/>
                  <a:pt x="34376" y="171880"/>
                </a:cubicBezTo>
                <a:lnTo>
                  <a:pt x="11459" y="171880"/>
                </a:lnTo>
                <a:cubicBezTo>
                  <a:pt x="5121" y="171880"/>
                  <a:pt x="0" y="166759"/>
                  <a:pt x="0" y="160421"/>
                </a:cubicBezTo>
                <a:lnTo>
                  <a:pt x="0" y="137504"/>
                </a:lnTo>
                <a:cubicBezTo>
                  <a:pt x="0" y="131166"/>
                  <a:pt x="5121" y="126045"/>
                  <a:pt x="11459" y="126045"/>
                </a:cubicBezTo>
                <a:lnTo>
                  <a:pt x="14323" y="126045"/>
                </a:lnTo>
                <a:lnTo>
                  <a:pt x="14323" y="105992"/>
                </a:lnTo>
                <a:cubicBezTo>
                  <a:pt x="14323" y="91741"/>
                  <a:pt x="25854" y="80211"/>
                  <a:pt x="40105" y="80211"/>
                </a:cubicBezTo>
                <a:lnTo>
                  <a:pt x="83075" y="80211"/>
                </a:lnTo>
                <a:lnTo>
                  <a:pt x="83075" y="57293"/>
                </a:lnTo>
                <a:lnTo>
                  <a:pt x="80211" y="57293"/>
                </a:lnTo>
                <a:cubicBezTo>
                  <a:pt x="73872" y="57293"/>
                  <a:pt x="68752" y="52173"/>
                  <a:pt x="68752" y="45835"/>
                </a:cubicBezTo>
                <a:lnTo>
                  <a:pt x="68752" y="22917"/>
                </a:lnTo>
                <a:close/>
              </a:path>
            </a:pathLst>
          </a:custGeom>
          <a:solidFill>
            <a:srgbClr val="0092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444595" y="6013498"/>
            <a:ext cx="2621738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Skip Connections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49179" y="6233504"/>
            <a:ext cx="2612571" cy="146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Preserve spatial info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258266" y="5390147"/>
            <a:ext cx="2777576" cy="1100030"/>
          </a:xfrm>
          <a:custGeom>
            <a:avLst/>
            <a:gdLst/>
            <a:ahLst/>
            <a:cxnLst/>
            <a:rect l="l" t="t" r="r" b="b"/>
            <a:pathLst>
              <a:path w="2777576" h="1100030">
                <a:moveTo>
                  <a:pt x="110003" y="0"/>
                </a:moveTo>
                <a:lnTo>
                  <a:pt x="2667573" y="0"/>
                </a:lnTo>
                <a:cubicBezTo>
                  <a:pt x="2728326" y="0"/>
                  <a:pt x="2777576" y="49250"/>
                  <a:pt x="2777576" y="110003"/>
                </a:cubicBezTo>
                <a:lnTo>
                  <a:pt x="2777576" y="990027"/>
                </a:lnTo>
                <a:cubicBezTo>
                  <a:pt x="2777576" y="1050780"/>
                  <a:pt x="2728326" y="1100030"/>
                  <a:pt x="2667573" y="1100030"/>
                </a:cubicBezTo>
                <a:lnTo>
                  <a:pt x="110003" y="1100030"/>
                </a:lnTo>
                <a:cubicBezTo>
                  <a:pt x="49250" y="1100030"/>
                  <a:pt x="0" y="1050780"/>
                  <a:pt x="0" y="990027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4429111" y="5500150"/>
            <a:ext cx="440012" cy="440012"/>
          </a:xfrm>
          <a:custGeom>
            <a:avLst/>
            <a:gdLst/>
            <a:ahLst/>
            <a:cxnLst/>
            <a:rect l="l" t="t" r="r" b="b"/>
            <a:pathLst>
              <a:path w="440012" h="440012">
                <a:moveTo>
                  <a:pt x="110003" y="0"/>
                </a:moveTo>
                <a:lnTo>
                  <a:pt x="330009" y="0"/>
                </a:lnTo>
                <a:cubicBezTo>
                  <a:pt x="390721" y="0"/>
                  <a:pt x="440012" y="49291"/>
                  <a:pt x="440012" y="110003"/>
                </a:cubicBezTo>
                <a:lnTo>
                  <a:pt x="440012" y="330009"/>
                </a:lnTo>
                <a:cubicBezTo>
                  <a:pt x="440012" y="390721"/>
                  <a:pt x="390721" y="440012"/>
                  <a:pt x="330009" y="440012"/>
                </a:cubicBezTo>
                <a:lnTo>
                  <a:pt x="110003" y="440012"/>
                </a:lnTo>
                <a:cubicBezTo>
                  <a:pt x="49291" y="440012"/>
                  <a:pt x="0" y="390721"/>
                  <a:pt x="0" y="330009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DBE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4557448" y="5628487"/>
            <a:ext cx="183338" cy="183338"/>
          </a:xfrm>
          <a:custGeom>
            <a:avLst/>
            <a:gdLst/>
            <a:ahLst/>
            <a:cxnLst/>
            <a:rect l="l" t="t" r="r" b="b"/>
            <a:pathLst>
              <a:path w="183338" h="183338">
                <a:moveTo>
                  <a:pt x="83254" y="1862"/>
                </a:moveTo>
                <a:cubicBezTo>
                  <a:pt x="88590" y="-609"/>
                  <a:pt x="94749" y="-609"/>
                  <a:pt x="100084" y="1862"/>
                </a:cubicBezTo>
                <a:lnTo>
                  <a:pt x="178361" y="38028"/>
                </a:lnTo>
                <a:cubicBezTo>
                  <a:pt x="181405" y="39425"/>
                  <a:pt x="183338" y="42469"/>
                  <a:pt x="183338" y="45835"/>
                </a:cubicBezTo>
                <a:cubicBezTo>
                  <a:pt x="183338" y="49201"/>
                  <a:pt x="181405" y="52244"/>
                  <a:pt x="178361" y="53641"/>
                </a:cubicBezTo>
                <a:lnTo>
                  <a:pt x="100084" y="89807"/>
                </a:lnTo>
                <a:cubicBezTo>
                  <a:pt x="94749" y="92278"/>
                  <a:pt x="88590" y="92278"/>
                  <a:pt x="83254" y="89807"/>
                </a:cubicBezTo>
                <a:lnTo>
                  <a:pt x="4977" y="53641"/>
                </a:lnTo>
                <a:cubicBezTo>
                  <a:pt x="1934" y="52208"/>
                  <a:pt x="0" y="49165"/>
                  <a:pt x="0" y="45835"/>
                </a:cubicBezTo>
                <a:cubicBezTo>
                  <a:pt x="0" y="42504"/>
                  <a:pt x="1934" y="39425"/>
                  <a:pt x="4977" y="38028"/>
                </a:cubicBezTo>
                <a:lnTo>
                  <a:pt x="83254" y="1862"/>
                </a:lnTo>
                <a:close/>
                <a:moveTo>
                  <a:pt x="17224" y="78205"/>
                </a:moveTo>
                <a:lnTo>
                  <a:pt x="76057" y="105384"/>
                </a:lnTo>
                <a:cubicBezTo>
                  <a:pt x="85976" y="109967"/>
                  <a:pt x="97398" y="109967"/>
                  <a:pt x="107317" y="105384"/>
                </a:cubicBezTo>
                <a:lnTo>
                  <a:pt x="166150" y="78205"/>
                </a:lnTo>
                <a:lnTo>
                  <a:pt x="178361" y="83863"/>
                </a:lnTo>
                <a:cubicBezTo>
                  <a:pt x="181405" y="85259"/>
                  <a:pt x="183338" y="88303"/>
                  <a:pt x="183338" y="91669"/>
                </a:cubicBezTo>
                <a:cubicBezTo>
                  <a:pt x="183338" y="95035"/>
                  <a:pt x="181405" y="98079"/>
                  <a:pt x="178361" y="99475"/>
                </a:cubicBezTo>
                <a:lnTo>
                  <a:pt x="100084" y="135642"/>
                </a:lnTo>
                <a:cubicBezTo>
                  <a:pt x="94749" y="138113"/>
                  <a:pt x="88590" y="138113"/>
                  <a:pt x="83254" y="135642"/>
                </a:cubicBezTo>
                <a:lnTo>
                  <a:pt x="4977" y="99475"/>
                </a:lnTo>
                <a:cubicBezTo>
                  <a:pt x="1934" y="98043"/>
                  <a:pt x="0" y="94999"/>
                  <a:pt x="0" y="91669"/>
                </a:cubicBezTo>
                <a:cubicBezTo>
                  <a:pt x="0" y="88339"/>
                  <a:pt x="1934" y="85259"/>
                  <a:pt x="4977" y="83863"/>
                </a:cubicBezTo>
                <a:lnTo>
                  <a:pt x="17188" y="78205"/>
                </a:lnTo>
                <a:close/>
                <a:moveTo>
                  <a:pt x="4977" y="129698"/>
                </a:moveTo>
                <a:lnTo>
                  <a:pt x="17188" y="124040"/>
                </a:lnTo>
                <a:lnTo>
                  <a:pt x="76021" y="151218"/>
                </a:lnTo>
                <a:cubicBezTo>
                  <a:pt x="85940" y="155802"/>
                  <a:pt x="97363" y="155802"/>
                  <a:pt x="107282" y="151218"/>
                </a:cubicBezTo>
                <a:lnTo>
                  <a:pt x="166115" y="124040"/>
                </a:lnTo>
                <a:lnTo>
                  <a:pt x="178325" y="129698"/>
                </a:lnTo>
                <a:cubicBezTo>
                  <a:pt x="181369" y="131094"/>
                  <a:pt x="183303" y="134138"/>
                  <a:pt x="183303" y="137504"/>
                </a:cubicBezTo>
                <a:cubicBezTo>
                  <a:pt x="183303" y="140870"/>
                  <a:pt x="181369" y="143913"/>
                  <a:pt x="178325" y="145310"/>
                </a:cubicBezTo>
                <a:lnTo>
                  <a:pt x="100048" y="181476"/>
                </a:lnTo>
                <a:cubicBezTo>
                  <a:pt x="94713" y="183947"/>
                  <a:pt x="88554" y="183947"/>
                  <a:pt x="83218" y="181476"/>
                </a:cubicBezTo>
                <a:lnTo>
                  <a:pt x="4977" y="145310"/>
                </a:lnTo>
                <a:cubicBezTo>
                  <a:pt x="1934" y="143878"/>
                  <a:pt x="0" y="140834"/>
                  <a:pt x="0" y="137504"/>
                </a:cubicBezTo>
                <a:cubicBezTo>
                  <a:pt x="0" y="134174"/>
                  <a:pt x="1934" y="131094"/>
                  <a:pt x="4977" y="129698"/>
                </a:cubicBezTo>
                <a:close/>
              </a:path>
            </a:pathLst>
          </a:custGeom>
          <a:solidFill>
            <a:srgbClr val="155D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3336185" y="6013498"/>
            <a:ext cx="2621738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BatchNorm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3340768" y="6233504"/>
            <a:ext cx="2612571" cy="146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Stabilize training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149970" y="5390147"/>
            <a:ext cx="2777576" cy="1100030"/>
          </a:xfrm>
          <a:custGeom>
            <a:avLst/>
            <a:gdLst/>
            <a:ahLst/>
            <a:cxnLst/>
            <a:rect l="l" t="t" r="r" b="b"/>
            <a:pathLst>
              <a:path w="2777576" h="1100030">
                <a:moveTo>
                  <a:pt x="110003" y="0"/>
                </a:moveTo>
                <a:lnTo>
                  <a:pt x="2667573" y="0"/>
                </a:lnTo>
                <a:cubicBezTo>
                  <a:pt x="2728326" y="0"/>
                  <a:pt x="2777576" y="49250"/>
                  <a:pt x="2777576" y="110003"/>
                </a:cubicBezTo>
                <a:lnTo>
                  <a:pt x="2777576" y="990027"/>
                </a:lnTo>
                <a:cubicBezTo>
                  <a:pt x="2777576" y="1050780"/>
                  <a:pt x="2728326" y="1100030"/>
                  <a:pt x="2667573" y="1100030"/>
                </a:cubicBezTo>
                <a:lnTo>
                  <a:pt x="110003" y="1100030"/>
                </a:lnTo>
                <a:cubicBezTo>
                  <a:pt x="49250" y="1100030"/>
                  <a:pt x="0" y="1050780"/>
                  <a:pt x="0" y="990027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7320700" y="5500150"/>
            <a:ext cx="440012" cy="440012"/>
          </a:xfrm>
          <a:custGeom>
            <a:avLst/>
            <a:gdLst/>
            <a:ahLst/>
            <a:cxnLst/>
            <a:rect l="l" t="t" r="r" b="b"/>
            <a:pathLst>
              <a:path w="440012" h="440012">
                <a:moveTo>
                  <a:pt x="110003" y="0"/>
                </a:moveTo>
                <a:lnTo>
                  <a:pt x="330009" y="0"/>
                </a:lnTo>
                <a:cubicBezTo>
                  <a:pt x="390721" y="0"/>
                  <a:pt x="440012" y="49291"/>
                  <a:pt x="440012" y="110003"/>
                </a:cubicBezTo>
                <a:lnTo>
                  <a:pt x="440012" y="330009"/>
                </a:lnTo>
                <a:cubicBezTo>
                  <a:pt x="440012" y="390721"/>
                  <a:pt x="390721" y="440012"/>
                  <a:pt x="330009" y="440012"/>
                </a:cubicBezTo>
                <a:lnTo>
                  <a:pt x="110003" y="440012"/>
                </a:lnTo>
                <a:cubicBezTo>
                  <a:pt x="49291" y="440012"/>
                  <a:pt x="0" y="390721"/>
                  <a:pt x="0" y="330009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E0E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8"/>
          <p:cNvSpPr/>
          <p:nvPr/>
        </p:nvSpPr>
        <p:spPr>
          <a:xfrm>
            <a:off x="7449037" y="5628487"/>
            <a:ext cx="183338" cy="183338"/>
          </a:xfrm>
          <a:custGeom>
            <a:avLst/>
            <a:gdLst/>
            <a:ahLst/>
            <a:cxnLst/>
            <a:rect l="l" t="t" r="r" b="b"/>
            <a:pathLst>
              <a:path w="183338" h="183338">
                <a:moveTo>
                  <a:pt x="144594" y="12318"/>
                </a:moveTo>
                <a:cubicBezTo>
                  <a:pt x="148891" y="10528"/>
                  <a:pt x="153797" y="11530"/>
                  <a:pt x="157091" y="14789"/>
                </a:cubicBezTo>
                <a:lnTo>
                  <a:pt x="180008" y="37706"/>
                </a:lnTo>
                <a:cubicBezTo>
                  <a:pt x="182157" y="39855"/>
                  <a:pt x="183374" y="42755"/>
                  <a:pt x="183374" y="45799"/>
                </a:cubicBezTo>
                <a:cubicBezTo>
                  <a:pt x="183374" y="48842"/>
                  <a:pt x="182157" y="51743"/>
                  <a:pt x="180008" y="53891"/>
                </a:cubicBezTo>
                <a:lnTo>
                  <a:pt x="157091" y="76809"/>
                </a:lnTo>
                <a:cubicBezTo>
                  <a:pt x="153797" y="80103"/>
                  <a:pt x="148891" y="81070"/>
                  <a:pt x="144594" y="79280"/>
                </a:cubicBezTo>
                <a:cubicBezTo>
                  <a:pt x="140297" y="77489"/>
                  <a:pt x="137504" y="73371"/>
                  <a:pt x="137504" y="68752"/>
                </a:cubicBezTo>
                <a:lnTo>
                  <a:pt x="137504" y="57293"/>
                </a:lnTo>
                <a:lnTo>
                  <a:pt x="126045" y="57293"/>
                </a:lnTo>
                <a:cubicBezTo>
                  <a:pt x="122428" y="57293"/>
                  <a:pt x="119027" y="58976"/>
                  <a:pt x="116878" y="61877"/>
                </a:cubicBezTo>
                <a:lnTo>
                  <a:pt x="105276" y="77346"/>
                </a:lnTo>
                <a:lnTo>
                  <a:pt x="90953" y="58260"/>
                </a:lnTo>
                <a:lnTo>
                  <a:pt x="98544" y="48126"/>
                </a:lnTo>
                <a:cubicBezTo>
                  <a:pt x="105026" y="39461"/>
                  <a:pt x="115231" y="34376"/>
                  <a:pt x="126045" y="34376"/>
                </a:cubicBezTo>
                <a:lnTo>
                  <a:pt x="137504" y="34376"/>
                </a:lnTo>
                <a:lnTo>
                  <a:pt x="137504" y="22917"/>
                </a:lnTo>
                <a:cubicBezTo>
                  <a:pt x="137504" y="18298"/>
                  <a:pt x="140297" y="14108"/>
                  <a:pt x="144594" y="12318"/>
                </a:cubicBezTo>
                <a:close/>
                <a:moveTo>
                  <a:pt x="55145" y="105992"/>
                </a:moveTo>
                <a:lnTo>
                  <a:pt x="69468" y="125078"/>
                </a:lnTo>
                <a:lnTo>
                  <a:pt x="61877" y="135212"/>
                </a:lnTo>
                <a:cubicBezTo>
                  <a:pt x="55395" y="143878"/>
                  <a:pt x="45190" y="148962"/>
                  <a:pt x="34376" y="148962"/>
                </a:cubicBezTo>
                <a:lnTo>
                  <a:pt x="11459" y="148962"/>
                </a:lnTo>
                <a:cubicBezTo>
                  <a:pt x="5121" y="148962"/>
                  <a:pt x="0" y="143842"/>
                  <a:pt x="0" y="137504"/>
                </a:cubicBezTo>
                <a:cubicBezTo>
                  <a:pt x="0" y="131166"/>
                  <a:pt x="5121" y="126045"/>
                  <a:pt x="11459" y="126045"/>
                </a:cubicBezTo>
                <a:lnTo>
                  <a:pt x="34376" y="126045"/>
                </a:lnTo>
                <a:cubicBezTo>
                  <a:pt x="37993" y="126045"/>
                  <a:pt x="41394" y="124362"/>
                  <a:pt x="43543" y="121462"/>
                </a:cubicBezTo>
                <a:lnTo>
                  <a:pt x="55145" y="105992"/>
                </a:lnTo>
                <a:close/>
                <a:moveTo>
                  <a:pt x="157055" y="168514"/>
                </a:moveTo>
                <a:cubicBezTo>
                  <a:pt x="153761" y="171808"/>
                  <a:pt x="148855" y="172775"/>
                  <a:pt x="144558" y="170984"/>
                </a:cubicBezTo>
                <a:cubicBezTo>
                  <a:pt x="140261" y="169194"/>
                  <a:pt x="137504" y="165040"/>
                  <a:pt x="137504" y="160421"/>
                </a:cubicBezTo>
                <a:lnTo>
                  <a:pt x="137504" y="148962"/>
                </a:lnTo>
                <a:lnTo>
                  <a:pt x="126045" y="148962"/>
                </a:lnTo>
                <a:cubicBezTo>
                  <a:pt x="115231" y="148962"/>
                  <a:pt x="105026" y="143878"/>
                  <a:pt x="98544" y="135212"/>
                </a:cubicBezTo>
                <a:lnTo>
                  <a:pt x="43543" y="61877"/>
                </a:lnTo>
                <a:cubicBezTo>
                  <a:pt x="41394" y="58976"/>
                  <a:pt x="37993" y="57293"/>
                  <a:pt x="34376" y="57293"/>
                </a:cubicBezTo>
                <a:lnTo>
                  <a:pt x="11459" y="57293"/>
                </a:lnTo>
                <a:cubicBezTo>
                  <a:pt x="5121" y="57293"/>
                  <a:pt x="0" y="52173"/>
                  <a:pt x="0" y="45835"/>
                </a:cubicBezTo>
                <a:cubicBezTo>
                  <a:pt x="0" y="39497"/>
                  <a:pt x="5121" y="34376"/>
                  <a:pt x="11459" y="34376"/>
                </a:cubicBezTo>
                <a:lnTo>
                  <a:pt x="34376" y="34376"/>
                </a:lnTo>
                <a:cubicBezTo>
                  <a:pt x="45190" y="34376"/>
                  <a:pt x="55395" y="39461"/>
                  <a:pt x="61877" y="48126"/>
                </a:cubicBezTo>
                <a:lnTo>
                  <a:pt x="116878" y="121462"/>
                </a:lnTo>
                <a:cubicBezTo>
                  <a:pt x="119027" y="124362"/>
                  <a:pt x="122428" y="126045"/>
                  <a:pt x="126045" y="126045"/>
                </a:cubicBezTo>
                <a:lnTo>
                  <a:pt x="137504" y="126045"/>
                </a:lnTo>
                <a:lnTo>
                  <a:pt x="137504" y="114586"/>
                </a:lnTo>
                <a:cubicBezTo>
                  <a:pt x="137504" y="109967"/>
                  <a:pt x="140297" y="105778"/>
                  <a:pt x="144594" y="103987"/>
                </a:cubicBezTo>
                <a:cubicBezTo>
                  <a:pt x="148891" y="102197"/>
                  <a:pt x="153797" y="103199"/>
                  <a:pt x="157091" y="106458"/>
                </a:cubicBezTo>
                <a:lnTo>
                  <a:pt x="180008" y="129375"/>
                </a:lnTo>
                <a:cubicBezTo>
                  <a:pt x="182157" y="131524"/>
                  <a:pt x="183374" y="134424"/>
                  <a:pt x="183374" y="137468"/>
                </a:cubicBezTo>
                <a:cubicBezTo>
                  <a:pt x="183374" y="140512"/>
                  <a:pt x="182157" y="143412"/>
                  <a:pt x="180008" y="145561"/>
                </a:cubicBezTo>
                <a:lnTo>
                  <a:pt x="157091" y="168478"/>
                </a:lnTo>
                <a:close/>
              </a:path>
            </a:pathLst>
          </a:custGeom>
          <a:solidFill>
            <a:srgbClr val="4F3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6227889" y="6013498"/>
            <a:ext cx="2621738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Dropout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232473" y="6233504"/>
            <a:ext cx="2612571" cy="146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 overfitting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9041560" y="5390147"/>
            <a:ext cx="2777576" cy="1100030"/>
          </a:xfrm>
          <a:custGeom>
            <a:avLst/>
            <a:gdLst/>
            <a:ahLst/>
            <a:cxnLst/>
            <a:rect l="l" t="t" r="r" b="b"/>
            <a:pathLst>
              <a:path w="2777576" h="1100030">
                <a:moveTo>
                  <a:pt x="110003" y="0"/>
                </a:moveTo>
                <a:lnTo>
                  <a:pt x="2667573" y="0"/>
                </a:lnTo>
                <a:cubicBezTo>
                  <a:pt x="2728326" y="0"/>
                  <a:pt x="2777576" y="49250"/>
                  <a:pt x="2777576" y="110003"/>
                </a:cubicBezTo>
                <a:lnTo>
                  <a:pt x="2777576" y="990027"/>
                </a:lnTo>
                <a:cubicBezTo>
                  <a:pt x="2777576" y="1050780"/>
                  <a:pt x="2728326" y="1100030"/>
                  <a:pt x="2667573" y="1100030"/>
                </a:cubicBezTo>
                <a:lnTo>
                  <a:pt x="110003" y="1100030"/>
                </a:lnTo>
                <a:cubicBezTo>
                  <a:pt x="49250" y="1100030"/>
                  <a:pt x="0" y="1050780"/>
                  <a:pt x="0" y="990027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62"/>
          <p:cNvSpPr/>
          <p:nvPr/>
        </p:nvSpPr>
        <p:spPr>
          <a:xfrm>
            <a:off x="10212405" y="5500150"/>
            <a:ext cx="440012" cy="440012"/>
          </a:xfrm>
          <a:custGeom>
            <a:avLst/>
            <a:gdLst/>
            <a:ahLst/>
            <a:cxnLst/>
            <a:rect l="l" t="t" r="r" b="b"/>
            <a:pathLst>
              <a:path w="440012" h="440012">
                <a:moveTo>
                  <a:pt x="110003" y="0"/>
                </a:moveTo>
                <a:lnTo>
                  <a:pt x="330009" y="0"/>
                </a:lnTo>
                <a:cubicBezTo>
                  <a:pt x="390721" y="0"/>
                  <a:pt x="440012" y="49291"/>
                  <a:pt x="440012" y="110003"/>
                </a:cubicBezTo>
                <a:lnTo>
                  <a:pt x="440012" y="330009"/>
                </a:lnTo>
                <a:cubicBezTo>
                  <a:pt x="440012" y="390721"/>
                  <a:pt x="390721" y="440012"/>
                  <a:pt x="330009" y="440012"/>
                </a:cubicBezTo>
                <a:lnTo>
                  <a:pt x="110003" y="440012"/>
                </a:lnTo>
                <a:cubicBezTo>
                  <a:pt x="49291" y="440012"/>
                  <a:pt x="0" y="390721"/>
                  <a:pt x="0" y="330009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solidFill>
            <a:srgbClr val="F3E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Shape 63"/>
          <p:cNvSpPr/>
          <p:nvPr/>
        </p:nvSpPr>
        <p:spPr>
          <a:xfrm>
            <a:off x="10352200" y="5628487"/>
            <a:ext cx="160421" cy="183338"/>
          </a:xfrm>
          <a:custGeom>
            <a:avLst/>
            <a:gdLst/>
            <a:ahLst/>
            <a:cxnLst/>
            <a:rect l="l" t="t" r="r" b="b"/>
            <a:pathLst>
              <a:path w="160421" h="183338">
                <a:moveTo>
                  <a:pt x="60158" y="11459"/>
                </a:moveTo>
                <a:lnTo>
                  <a:pt x="8594" y="11459"/>
                </a:lnTo>
                <a:cubicBezTo>
                  <a:pt x="3831" y="11459"/>
                  <a:pt x="0" y="15290"/>
                  <a:pt x="0" y="20053"/>
                </a:cubicBezTo>
                <a:lnTo>
                  <a:pt x="0" y="71617"/>
                </a:lnTo>
                <a:cubicBezTo>
                  <a:pt x="0" y="75090"/>
                  <a:pt x="2077" y="78241"/>
                  <a:pt x="5300" y="79566"/>
                </a:cubicBezTo>
                <a:cubicBezTo>
                  <a:pt x="8522" y="80891"/>
                  <a:pt x="12211" y="80139"/>
                  <a:pt x="14681" y="77704"/>
                </a:cubicBezTo>
                <a:lnTo>
                  <a:pt x="29005" y="63381"/>
                </a:lnTo>
                <a:lnTo>
                  <a:pt x="57293" y="91669"/>
                </a:lnTo>
                <a:lnTo>
                  <a:pt x="29005" y="119958"/>
                </a:lnTo>
                <a:lnTo>
                  <a:pt x="14681" y="105634"/>
                </a:lnTo>
                <a:cubicBezTo>
                  <a:pt x="12211" y="103164"/>
                  <a:pt x="8522" y="102447"/>
                  <a:pt x="5300" y="103772"/>
                </a:cubicBezTo>
                <a:cubicBezTo>
                  <a:pt x="2077" y="105097"/>
                  <a:pt x="0" y="108248"/>
                  <a:pt x="0" y="111722"/>
                </a:cubicBezTo>
                <a:lnTo>
                  <a:pt x="0" y="163286"/>
                </a:lnTo>
                <a:cubicBezTo>
                  <a:pt x="0" y="168048"/>
                  <a:pt x="3831" y="171880"/>
                  <a:pt x="8594" y="171880"/>
                </a:cubicBezTo>
                <a:lnTo>
                  <a:pt x="60158" y="171880"/>
                </a:lnTo>
                <a:cubicBezTo>
                  <a:pt x="63631" y="171880"/>
                  <a:pt x="66782" y="169803"/>
                  <a:pt x="68107" y="166580"/>
                </a:cubicBezTo>
                <a:cubicBezTo>
                  <a:pt x="69432" y="163357"/>
                  <a:pt x="68716" y="159669"/>
                  <a:pt x="66245" y="157198"/>
                </a:cubicBezTo>
                <a:lnTo>
                  <a:pt x="51922" y="142875"/>
                </a:lnTo>
                <a:lnTo>
                  <a:pt x="80211" y="114586"/>
                </a:lnTo>
                <a:lnTo>
                  <a:pt x="108499" y="142875"/>
                </a:lnTo>
                <a:lnTo>
                  <a:pt x="94176" y="157198"/>
                </a:lnTo>
                <a:cubicBezTo>
                  <a:pt x="91705" y="159669"/>
                  <a:pt x="90989" y="163357"/>
                  <a:pt x="92314" y="166580"/>
                </a:cubicBezTo>
                <a:cubicBezTo>
                  <a:pt x="93639" y="169803"/>
                  <a:pt x="96790" y="171880"/>
                  <a:pt x="100263" y="171880"/>
                </a:cubicBezTo>
                <a:lnTo>
                  <a:pt x="151827" y="171880"/>
                </a:lnTo>
                <a:cubicBezTo>
                  <a:pt x="156590" y="171880"/>
                  <a:pt x="160421" y="168048"/>
                  <a:pt x="160421" y="163286"/>
                </a:cubicBezTo>
                <a:lnTo>
                  <a:pt x="160421" y="111722"/>
                </a:lnTo>
                <a:cubicBezTo>
                  <a:pt x="160421" y="108248"/>
                  <a:pt x="158344" y="105097"/>
                  <a:pt x="155121" y="103772"/>
                </a:cubicBezTo>
                <a:cubicBezTo>
                  <a:pt x="151899" y="102447"/>
                  <a:pt x="148210" y="103164"/>
                  <a:pt x="145740" y="105634"/>
                </a:cubicBezTo>
                <a:lnTo>
                  <a:pt x="131416" y="119958"/>
                </a:lnTo>
                <a:lnTo>
                  <a:pt x="103128" y="91669"/>
                </a:lnTo>
                <a:lnTo>
                  <a:pt x="131416" y="63381"/>
                </a:lnTo>
                <a:lnTo>
                  <a:pt x="145740" y="77704"/>
                </a:lnTo>
                <a:cubicBezTo>
                  <a:pt x="148210" y="80175"/>
                  <a:pt x="151899" y="80891"/>
                  <a:pt x="155121" y="79566"/>
                </a:cubicBezTo>
                <a:cubicBezTo>
                  <a:pt x="158344" y="78241"/>
                  <a:pt x="160421" y="75090"/>
                  <a:pt x="160421" y="71617"/>
                </a:cubicBezTo>
                <a:lnTo>
                  <a:pt x="160421" y="20053"/>
                </a:lnTo>
                <a:cubicBezTo>
                  <a:pt x="160421" y="15290"/>
                  <a:pt x="156590" y="11459"/>
                  <a:pt x="151827" y="11459"/>
                </a:cubicBezTo>
                <a:lnTo>
                  <a:pt x="100263" y="11459"/>
                </a:lnTo>
                <a:cubicBezTo>
                  <a:pt x="96790" y="11459"/>
                  <a:pt x="93639" y="13536"/>
                  <a:pt x="92314" y="16758"/>
                </a:cubicBezTo>
                <a:cubicBezTo>
                  <a:pt x="90989" y="19981"/>
                  <a:pt x="91741" y="23669"/>
                  <a:pt x="94176" y="26140"/>
                </a:cubicBezTo>
                <a:lnTo>
                  <a:pt x="108499" y="40463"/>
                </a:lnTo>
                <a:lnTo>
                  <a:pt x="80211" y="68752"/>
                </a:lnTo>
                <a:lnTo>
                  <a:pt x="51922" y="40463"/>
                </a:lnTo>
                <a:lnTo>
                  <a:pt x="66245" y="26140"/>
                </a:lnTo>
                <a:cubicBezTo>
                  <a:pt x="68716" y="23669"/>
                  <a:pt x="69432" y="19981"/>
                  <a:pt x="68107" y="16758"/>
                </a:cubicBezTo>
                <a:cubicBezTo>
                  <a:pt x="66782" y="13536"/>
                  <a:pt x="63631" y="11459"/>
                  <a:pt x="60158" y="11459"/>
                </a:cubicBezTo>
                <a:close/>
              </a:path>
            </a:pathLst>
          </a:custGeom>
          <a:solidFill>
            <a:srgbClr val="9810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9119479" y="6013498"/>
            <a:ext cx="2621738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Upsampling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124062" y="6233504"/>
            <a:ext cx="2612571" cy="146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6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Transpose conv2d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33375" y="3810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419100"/>
            <a:ext cx="3867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Training Configuration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028700"/>
            <a:ext cx="3705225" cy="2933700"/>
          </a:xfrm>
          <a:custGeom>
            <a:avLst/>
            <a:gdLst/>
            <a:ahLst/>
            <a:cxnLst/>
            <a:rect l="l" t="t" r="r" b="b"/>
            <a:pathLst>
              <a:path w="3705225" h="2933700">
                <a:moveTo>
                  <a:pt x="114297" y="0"/>
                </a:moveTo>
                <a:lnTo>
                  <a:pt x="3590928" y="0"/>
                </a:lnTo>
                <a:cubicBezTo>
                  <a:pt x="3654053" y="0"/>
                  <a:pt x="3705225" y="51172"/>
                  <a:pt x="3705225" y="114297"/>
                </a:cubicBezTo>
                <a:lnTo>
                  <a:pt x="3705225" y="2819403"/>
                </a:lnTo>
                <a:cubicBezTo>
                  <a:pt x="3705225" y="2882528"/>
                  <a:pt x="3654053" y="2933700"/>
                  <a:pt x="3590928" y="2933700"/>
                </a:cubicBezTo>
                <a:lnTo>
                  <a:pt x="114297" y="2933700"/>
                </a:lnTo>
                <a:cubicBezTo>
                  <a:pt x="51172" y="2933700"/>
                  <a:pt x="0" y="2882528"/>
                  <a:pt x="0" y="28194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33400" y="1181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57225" y="13335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3400" y="1828800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Hyperparameters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3400" y="2209800"/>
            <a:ext cx="3400425" cy="342900"/>
          </a:xfrm>
          <a:custGeom>
            <a:avLst/>
            <a:gdLst/>
            <a:ahLst/>
            <a:cxnLst/>
            <a:rect l="l" t="t" r="r" b="b"/>
            <a:pathLst>
              <a:path w="3400425" h="3429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266701"/>
                </a:lnTo>
                <a:cubicBezTo>
                  <a:pt x="3400425" y="308784"/>
                  <a:pt x="3366309" y="342900"/>
                  <a:pt x="3324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09600" y="2286000"/>
            <a:ext cx="514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Epochs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712369" y="2286000"/>
            <a:ext cx="219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3400" y="2628900"/>
            <a:ext cx="3400425" cy="342900"/>
          </a:xfrm>
          <a:custGeom>
            <a:avLst/>
            <a:gdLst/>
            <a:ahLst/>
            <a:cxnLst/>
            <a:rect l="l" t="t" r="r" b="b"/>
            <a:pathLst>
              <a:path w="3400425" h="3429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266701"/>
                </a:lnTo>
                <a:cubicBezTo>
                  <a:pt x="3400425" y="308784"/>
                  <a:pt x="3366309" y="342900"/>
                  <a:pt x="3324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09600" y="2705100"/>
            <a:ext cx="704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Batch Size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712369" y="2705100"/>
            <a:ext cx="219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32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3400" y="3048000"/>
            <a:ext cx="3400425" cy="342900"/>
          </a:xfrm>
          <a:custGeom>
            <a:avLst/>
            <a:gdLst/>
            <a:ahLst/>
            <a:cxnLst/>
            <a:rect l="l" t="t" r="r" b="b"/>
            <a:pathLst>
              <a:path w="3400425" h="3429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266701"/>
                </a:lnTo>
                <a:cubicBezTo>
                  <a:pt x="3400425" y="308784"/>
                  <a:pt x="3366309" y="342900"/>
                  <a:pt x="3324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09600" y="3124200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Rate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593783" y="3124200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1e-4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3400" y="3467100"/>
            <a:ext cx="3400425" cy="342900"/>
          </a:xfrm>
          <a:custGeom>
            <a:avLst/>
            <a:gdLst/>
            <a:ahLst/>
            <a:cxnLst/>
            <a:rect l="l" t="t" r="r" b="b"/>
            <a:pathLst>
              <a:path w="3400425" h="3429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266701"/>
                </a:lnTo>
                <a:cubicBezTo>
                  <a:pt x="3400425" y="308784"/>
                  <a:pt x="3366309" y="342900"/>
                  <a:pt x="3324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09600" y="3543300"/>
            <a:ext cx="638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490198" y="3543300"/>
            <a:ext cx="438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Adam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41721" y="1028700"/>
            <a:ext cx="3705225" cy="2933700"/>
          </a:xfrm>
          <a:custGeom>
            <a:avLst/>
            <a:gdLst/>
            <a:ahLst/>
            <a:cxnLst/>
            <a:rect l="l" t="t" r="r" b="b"/>
            <a:pathLst>
              <a:path w="3705225" h="2933700">
                <a:moveTo>
                  <a:pt x="114297" y="0"/>
                </a:moveTo>
                <a:lnTo>
                  <a:pt x="3590928" y="0"/>
                </a:lnTo>
                <a:cubicBezTo>
                  <a:pt x="3654053" y="0"/>
                  <a:pt x="3705225" y="51172"/>
                  <a:pt x="3705225" y="114297"/>
                </a:cubicBezTo>
                <a:lnTo>
                  <a:pt x="3705225" y="2819403"/>
                </a:lnTo>
                <a:cubicBezTo>
                  <a:pt x="3705225" y="2882528"/>
                  <a:pt x="3654053" y="2933700"/>
                  <a:pt x="3590928" y="2933700"/>
                </a:cubicBezTo>
                <a:lnTo>
                  <a:pt x="114297" y="2933700"/>
                </a:lnTo>
                <a:cubicBezTo>
                  <a:pt x="51172" y="2933700"/>
                  <a:pt x="0" y="2882528"/>
                  <a:pt x="0" y="28194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EFF6FF"/>
              </a:gs>
              <a:gs pos="100000">
                <a:srgbClr val="EEF2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394121" y="1181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546521" y="1333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394121" y="1828800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Loss Function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94121" y="2209800"/>
            <a:ext cx="3400425" cy="723900"/>
          </a:xfrm>
          <a:custGeom>
            <a:avLst/>
            <a:gdLst/>
            <a:ahLst/>
            <a:cxnLst/>
            <a:rect l="l" t="t" r="r" b="b"/>
            <a:pathLst>
              <a:path w="3400425" h="723900">
                <a:moveTo>
                  <a:pt x="76198" y="0"/>
                </a:moveTo>
                <a:lnTo>
                  <a:pt x="3324227" y="0"/>
                </a:lnTo>
                <a:cubicBezTo>
                  <a:pt x="3366282" y="0"/>
                  <a:pt x="3400425" y="34143"/>
                  <a:pt x="3400425" y="76198"/>
                </a:cubicBezTo>
                <a:lnTo>
                  <a:pt x="3400425" y="647702"/>
                </a:lnTo>
                <a:cubicBezTo>
                  <a:pt x="3400425" y="689757"/>
                  <a:pt x="3366282" y="723900"/>
                  <a:pt x="3324227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508421" y="2324100"/>
            <a:ext cx="3248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Combined Loss: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508421" y="2628900"/>
            <a:ext cx="323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Dice Loss + Categorical Crossentropy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394121" y="3048000"/>
            <a:ext cx="3400425" cy="342900"/>
          </a:xfrm>
          <a:custGeom>
            <a:avLst/>
            <a:gdLst/>
            <a:ahLst/>
            <a:cxnLst/>
            <a:rect l="l" t="t" r="r" b="b"/>
            <a:pathLst>
              <a:path w="3400425" h="3429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266701"/>
                </a:lnTo>
                <a:cubicBezTo>
                  <a:pt x="3400425" y="308784"/>
                  <a:pt x="3366309" y="342900"/>
                  <a:pt x="3324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470321" y="3124200"/>
            <a:ext cx="78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Dice Weight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536180" y="3124200"/>
            <a:ext cx="247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0.5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394121" y="3467100"/>
            <a:ext cx="3400425" cy="342900"/>
          </a:xfrm>
          <a:custGeom>
            <a:avLst/>
            <a:gdLst/>
            <a:ahLst/>
            <a:cxnLst/>
            <a:rect l="l" t="t" r="r" b="b"/>
            <a:pathLst>
              <a:path w="3400425" h="3429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266701"/>
                </a:lnTo>
                <a:cubicBezTo>
                  <a:pt x="3400425" y="308784"/>
                  <a:pt x="3366309" y="342900"/>
                  <a:pt x="3324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4470321" y="3543300"/>
            <a:ext cx="704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 Weight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536180" y="3543300"/>
            <a:ext cx="247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0.5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102561" y="1028700"/>
            <a:ext cx="3705225" cy="2933700"/>
          </a:xfrm>
          <a:custGeom>
            <a:avLst/>
            <a:gdLst/>
            <a:ahLst/>
            <a:cxnLst/>
            <a:rect l="l" t="t" r="r" b="b"/>
            <a:pathLst>
              <a:path w="3705225" h="2933700">
                <a:moveTo>
                  <a:pt x="114297" y="0"/>
                </a:moveTo>
                <a:lnTo>
                  <a:pt x="3590928" y="0"/>
                </a:lnTo>
                <a:cubicBezTo>
                  <a:pt x="3654053" y="0"/>
                  <a:pt x="3705225" y="51172"/>
                  <a:pt x="3705225" y="114297"/>
                </a:cubicBezTo>
                <a:lnTo>
                  <a:pt x="3705225" y="2819403"/>
                </a:lnTo>
                <a:cubicBezTo>
                  <a:pt x="3705225" y="2882528"/>
                  <a:pt x="3654053" y="2933700"/>
                  <a:pt x="3590928" y="2933700"/>
                </a:cubicBezTo>
                <a:lnTo>
                  <a:pt x="114297" y="2933700"/>
                </a:lnTo>
                <a:cubicBezTo>
                  <a:pt x="51172" y="2933700"/>
                  <a:pt x="0" y="2882528"/>
                  <a:pt x="0" y="28194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EEF2FF"/>
              </a:gs>
              <a:gs pos="100000">
                <a:srgbClr val="FAF5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8254961" y="1181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615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8407361" y="1333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254961" y="1828800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Regularization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254961" y="2209800"/>
            <a:ext cx="3400425" cy="342900"/>
          </a:xfrm>
          <a:custGeom>
            <a:avLst/>
            <a:gdLst/>
            <a:ahLst/>
            <a:cxnLst/>
            <a:rect l="l" t="t" r="r" b="b"/>
            <a:pathLst>
              <a:path w="3400425" h="3429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266701"/>
                </a:lnTo>
                <a:cubicBezTo>
                  <a:pt x="3400425" y="308784"/>
                  <a:pt x="3366309" y="342900"/>
                  <a:pt x="3324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331161" y="2286000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Dropout Rate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396901" y="2286000"/>
            <a:ext cx="247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F39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0.2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54961" y="2628900"/>
            <a:ext cx="3400425" cy="342900"/>
          </a:xfrm>
          <a:custGeom>
            <a:avLst/>
            <a:gdLst/>
            <a:ahLst/>
            <a:cxnLst/>
            <a:rect l="l" t="t" r="r" b="b"/>
            <a:pathLst>
              <a:path w="3400425" h="3429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266701"/>
                </a:lnTo>
                <a:cubicBezTo>
                  <a:pt x="3400425" y="308784"/>
                  <a:pt x="3366309" y="342900"/>
                  <a:pt x="3324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331161" y="2705100"/>
            <a:ext cx="1104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L2 Regularization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15343" y="2705100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F39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1e-5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254961" y="3048000"/>
            <a:ext cx="3400425" cy="342900"/>
          </a:xfrm>
          <a:custGeom>
            <a:avLst/>
            <a:gdLst/>
            <a:ahLst/>
            <a:cxnLst/>
            <a:rect l="l" t="t" r="r" b="b"/>
            <a:pathLst>
              <a:path w="3400425" h="3429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266701"/>
                </a:lnTo>
                <a:cubicBezTo>
                  <a:pt x="3400425" y="308784"/>
                  <a:pt x="3366309" y="342900"/>
                  <a:pt x="3324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331161" y="3124200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Stopping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803970" y="3124200"/>
            <a:ext cx="847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F39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Patience: 10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54961" y="3467100"/>
            <a:ext cx="3400425" cy="342900"/>
          </a:xfrm>
          <a:custGeom>
            <a:avLst/>
            <a:gdLst/>
            <a:ahLst/>
            <a:cxnLst/>
            <a:rect l="l" t="t" r="r" b="b"/>
            <a:pathLst>
              <a:path w="3400425" h="3429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266701"/>
                </a:lnTo>
                <a:cubicBezTo>
                  <a:pt x="3400425" y="308784"/>
                  <a:pt x="3366309" y="342900"/>
                  <a:pt x="33242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8331161" y="3543300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 LR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0907911" y="3543300"/>
            <a:ext cx="742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F39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Factor: 0.5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81000" y="4114800"/>
            <a:ext cx="5638800" cy="2324100"/>
          </a:xfrm>
          <a:custGeom>
            <a:avLst/>
            <a:gdLst/>
            <a:ahLst/>
            <a:cxnLst/>
            <a:rect l="l" t="t" r="r" b="b"/>
            <a:pathLst>
              <a:path w="5638800" h="2324100">
                <a:moveTo>
                  <a:pt x="114299" y="0"/>
                </a:moveTo>
                <a:lnTo>
                  <a:pt x="5524501" y="0"/>
                </a:lnTo>
                <a:cubicBezTo>
                  <a:pt x="5587626" y="0"/>
                  <a:pt x="5638800" y="51174"/>
                  <a:pt x="5638800" y="114299"/>
                </a:cubicBezTo>
                <a:lnTo>
                  <a:pt x="5638800" y="2209801"/>
                </a:lnTo>
                <a:cubicBezTo>
                  <a:pt x="5638800" y="2272926"/>
                  <a:pt x="5587626" y="2324100"/>
                  <a:pt x="5524501" y="2324100"/>
                </a:cubicBezTo>
                <a:lnTo>
                  <a:pt x="114299" y="2324100"/>
                </a:lnTo>
                <a:cubicBezTo>
                  <a:pt x="51174" y="2324100"/>
                  <a:pt x="0" y="2272926"/>
                  <a:pt x="0" y="2209801"/>
                </a:cubicBezTo>
                <a:lnTo>
                  <a:pt x="0" y="114299"/>
                </a:lnTo>
                <a:cubicBezTo>
                  <a:pt x="0" y="51174"/>
                  <a:pt x="51174" y="0"/>
                  <a:pt x="114299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533400" y="4267200"/>
            <a:ext cx="541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Augmentation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33400" y="4648200"/>
            <a:ext cx="2628900" cy="342900"/>
          </a:xfrm>
          <a:custGeom>
            <a:avLst/>
            <a:gdLst/>
            <a:ahLst/>
            <a:cxnLst/>
            <a:rect l="l" t="t" r="r" b="b"/>
            <a:pathLst>
              <a:path w="2628900" h="342900">
                <a:moveTo>
                  <a:pt x="76199" y="0"/>
                </a:moveTo>
                <a:lnTo>
                  <a:pt x="2552701" y="0"/>
                </a:lnTo>
                <a:cubicBezTo>
                  <a:pt x="2594784" y="0"/>
                  <a:pt x="2628900" y="34116"/>
                  <a:pt x="2628900" y="76199"/>
                </a:cubicBezTo>
                <a:lnTo>
                  <a:pt x="2628900" y="266701"/>
                </a:lnTo>
                <a:cubicBezTo>
                  <a:pt x="2628900" y="308784"/>
                  <a:pt x="2594784" y="342900"/>
                  <a:pt x="25527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628650" y="47434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121027"/>
                </a:moveTo>
                <a:lnTo>
                  <a:pt x="121027" y="149602"/>
                </a:lnTo>
                <a:cubicBezTo>
                  <a:pt x="118289" y="152340"/>
                  <a:pt x="114211" y="153144"/>
                  <a:pt x="110639" y="151656"/>
                </a:cubicBezTo>
                <a:cubicBezTo>
                  <a:pt x="107067" y="150168"/>
                  <a:pt x="104775" y="146715"/>
                  <a:pt x="104775" y="142875"/>
                </a:cubicBezTo>
                <a:lnTo>
                  <a:pt x="104775" y="123825"/>
                </a:lnTo>
                <a:lnTo>
                  <a:pt x="9525" y="123825"/>
                </a:lnTo>
                <a:cubicBezTo>
                  <a:pt x="4256" y="123825"/>
                  <a:pt x="0" y="119569"/>
                  <a:pt x="0" y="114300"/>
                </a:cubicBezTo>
                <a:cubicBezTo>
                  <a:pt x="0" y="109031"/>
                  <a:pt x="4256" y="104775"/>
                  <a:pt x="9525" y="104775"/>
                </a:cubicBezTo>
                <a:lnTo>
                  <a:pt x="104775" y="104775"/>
                </a:lnTo>
                <a:lnTo>
                  <a:pt x="104775" y="85725"/>
                </a:lnTo>
                <a:cubicBezTo>
                  <a:pt x="104775" y="81885"/>
                  <a:pt x="107097" y="78403"/>
                  <a:pt x="110669" y="76914"/>
                </a:cubicBezTo>
                <a:cubicBezTo>
                  <a:pt x="114240" y="75426"/>
                  <a:pt x="118318" y="76260"/>
                  <a:pt x="121057" y="78968"/>
                </a:cubicBezTo>
                <a:lnTo>
                  <a:pt x="149632" y="107543"/>
                </a:lnTo>
                <a:cubicBezTo>
                  <a:pt x="153353" y="111264"/>
                  <a:pt x="153353" y="117306"/>
                  <a:pt x="149632" y="121027"/>
                </a:cubicBezTo>
                <a:close/>
                <a:moveTo>
                  <a:pt x="2798" y="44827"/>
                </a:moveTo>
                <a:cubicBezTo>
                  <a:pt x="-923" y="41106"/>
                  <a:pt x="-923" y="35064"/>
                  <a:pt x="2798" y="31343"/>
                </a:cubicBezTo>
                <a:lnTo>
                  <a:pt x="31373" y="2768"/>
                </a:lnTo>
                <a:cubicBezTo>
                  <a:pt x="34111" y="30"/>
                  <a:pt x="38189" y="-774"/>
                  <a:pt x="41761" y="714"/>
                </a:cubicBezTo>
                <a:cubicBezTo>
                  <a:pt x="45333" y="2203"/>
                  <a:pt x="47625" y="5685"/>
                  <a:pt x="47625" y="9525"/>
                </a:cubicBezTo>
                <a:lnTo>
                  <a:pt x="47625" y="28575"/>
                </a:lnTo>
                <a:lnTo>
                  <a:pt x="142875" y="28575"/>
                </a:lnTo>
                <a:cubicBezTo>
                  <a:pt x="148144" y="28575"/>
                  <a:pt x="152400" y="32831"/>
                  <a:pt x="152400" y="38100"/>
                </a:cubicBezTo>
                <a:cubicBezTo>
                  <a:pt x="152400" y="43369"/>
                  <a:pt x="148144" y="47625"/>
                  <a:pt x="142875" y="47625"/>
                </a:cubicBezTo>
                <a:lnTo>
                  <a:pt x="47625" y="47625"/>
                </a:lnTo>
                <a:lnTo>
                  <a:pt x="47625" y="66675"/>
                </a:lnTo>
                <a:cubicBezTo>
                  <a:pt x="47625" y="70515"/>
                  <a:pt x="45303" y="73997"/>
                  <a:pt x="41731" y="75486"/>
                </a:cubicBezTo>
                <a:cubicBezTo>
                  <a:pt x="38160" y="76974"/>
                  <a:pt x="34082" y="76140"/>
                  <a:pt x="31343" y="73432"/>
                </a:cubicBezTo>
                <a:lnTo>
                  <a:pt x="2768" y="44857"/>
                </a:ln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876300" y="4724400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Horizontal Flip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3238500" y="4648200"/>
            <a:ext cx="2628900" cy="342900"/>
          </a:xfrm>
          <a:custGeom>
            <a:avLst/>
            <a:gdLst/>
            <a:ahLst/>
            <a:cxnLst/>
            <a:rect l="l" t="t" r="r" b="b"/>
            <a:pathLst>
              <a:path w="2628900" h="342900">
                <a:moveTo>
                  <a:pt x="76199" y="0"/>
                </a:moveTo>
                <a:lnTo>
                  <a:pt x="2552701" y="0"/>
                </a:lnTo>
                <a:cubicBezTo>
                  <a:pt x="2594784" y="0"/>
                  <a:pt x="2628900" y="34116"/>
                  <a:pt x="2628900" y="76199"/>
                </a:cubicBezTo>
                <a:lnTo>
                  <a:pt x="2628900" y="266701"/>
                </a:lnTo>
                <a:cubicBezTo>
                  <a:pt x="2628900" y="308784"/>
                  <a:pt x="2594784" y="342900"/>
                  <a:pt x="25527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3333750" y="47434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1027" y="149602"/>
                </a:moveTo>
                <a:lnTo>
                  <a:pt x="149602" y="121027"/>
                </a:lnTo>
                <a:cubicBezTo>
                  <a:pt x="152340" y="118289"/>
                  <a:pt x="153144" y="114211"/>
                  <a:pt x="151656" y="110639"/>
                </a:cubicBezTo>
                <a:cubicBezTo>
                  <a:pt x="150168" y="107067"/>
                  <a:pt x="146715" y="104775"/>
                  <a:pt x="142875" y="104775"/>
                </a:cubicBezTo>
                <a:lnTo>
                  <a:pt x="123825" y="104775"/>
                </a:lnTo>
                <a:lnTo>
                  <a:pt x="123825" y="9525"/>
                </a:lnTo>
                <a:cubicBezTo>
                  <a:pt x="123825" y="4256"/>
                  <a:pt x="119569" y="0"/>
                  <a:pt x="114300" y="0"/>
                </a:cubicBezTo>
                <a:cubicBezTo>
                  <a:pt x="109031" y="0"/>
                  <a:pt x="104775" y="4256"/>
                  <a:pt x="104775" y="9525"/>
                </a:cubicBezTo>
                <a:lnTo>
                  <a:pt x="104775" y="104775"/>
                </a:lnTo>
                <a:lnTo>
                  <a:pt x="85725" y="104775"/>
                </a:lnTo>
                <a:cubicBezTo>
                  <a:pt x="81885" y="104775"/>
                  <a:pt x="78403" y="107097"/>
                  <a:pt x="76914" y="110669"/>
                </a:cubicBezTo>
                <a:cubicBezTo>
                  <a:pt x="75426" y="114240"/>
                  <a:pt x="76260" y="118318"/>
                  <a:pt x="78968" y="121057"/>
                </a:cubicBezTo>
                <a:lnTo>
                  <a:pt x="107543" y="149632"/>
                </a:lnTo>
                <a:cubicBezTo>
                  <a:pt x="111264" y="153353"/>
                  <a:pt x="117306" y="153353"/>
                  <a:pt x="121027" y="149632"/>
                </a:cubicBezTo>
                <a:close/>
                <a:moveTo>
                  <a:pt x="44827" y="2798"/>
                </a:moveTo>
                <a:cubicBezTo>
                  <a:pt x="41106" y="-923"/>
                  <a:pt x="35064" y="-923"/>
                  <a:pt x="31343" y="2798"/>
                </a:cubicBezTo>
                <a:lnTo>
                  <a:pt x="2768" y="31373"/>
                </a:lnTo>
                <a:cubicBezTo>
                  <a:pt x="30" y="34111"/>
                  <a:pt x="-774" y="38189"/>
                  <a:pt x="714" y="41761"/>
                </a:cubicBezTo>
                <a:cubicBezTo>
                  <a:pt x="2203" y="45333"/>
                  <a:pt x="5685" y="47625"/>
                  <a:pt x="9525" y="47625"/>
                </a:cubicBezTo>
                <a:lnTo>
                  <a:pt x="28575" y="47625"/>
                </a:lnTo>
                <a:lnTo>
                  <a:pt x="28575" y="142875"/>
                </a:lnTo>
                <a:cubicBezTo>
                  <a:pt x="28575" y="148144"/>
                  <a:pt x="32831" y="152400"/>
                  <a:pt x="38100" y="152400"/>
                </a:cubicBezTo>
                <a:cubicBezTo>
                  <a:pt x="43369" y="152400"/>
                  <a:pt x="47625" y="148144"/>
                  <a:pt x="47625" y="142875"/>
                </a:cubicBezTo>
                <a:lnTo>
                  <a:pt x="47625" y="47625"/>
                </a:lnTo>
                <a:lnTo>
                  <a:pt x="66675" y="47625"/>
                </a:lnTo>
                <a:cubicBezTo>
                  <a:pt x="70515" y="47625"/>
                  <a:pt x="73997" y="45303"/>
                  <a:pt x="75486" y="41731"/>
                </a:cubicBezTo>
                <a:cubicBezTo>
                  <a:pt x="76974" y="38160"/>
                  <a:pt x="76140" y="34082"/>
                  <a:pt x="73432" y="31343"/>
                </a:cubicBezTo>
                <a:lnTo>
                  <a:pt x="44857" y="2768"/>
                </a:ln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3581400" y="4724400"/>
            <a:ext cx="76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Vertical Flip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33400" y="5067300"/>
            <a:ext cx="2628900" cy="342900"/>
          </a:xfrm>
          <a:custGeom>
            <a:avLst/>
            <a:gdLst/>
            <a:ahLst/>
            <a:cxnLst/>
            <a:rect l="l" t="t" r="r" b="b"/>
            <a:pathLst>
              <a:path w="2628900" h="342900">
                <a:moveTo>
                  <a:pt x="76199" y="0"/>
                </a:moveTo>
                <a:lnTo>
                  <a:pt x="2552701" y="0"/>
                </a:lnTo>
                <a:cubicBezTo>
                  <a:pt x="2594784" y="0"/>
                  <a:pt x="2628900" y="34116"/>
                  <a:pt x="2628900" y="76199"/>
                </a:cubicBezTo>
                <a:lnTo>
                  <a:pt x="2628900" y="266701"/>
                </a:lnTo>
                <a:cubicBezTo>
                  <a:pt x="2628900" y="308784"/>
                  <a:pt x="2594784" y="342900"/>
                  <a:pt x="25527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628650" y="5162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9050"/>
                </a:moveTo>
                <a:cubicBezTo>
                  <a:pt x="59293" y="19050"/>
                  <a:pt x="44083" y="26402"/>
                  <a:pt x="33605" y="38100"/>
                </a:cubicBezTo>
                <a:lnTo>
                  <a:pt x="47625" y="38100"/>
                </a:lnTo>
                <a:cubicBezTo>
                  <a:pt x="52894" y="38100"/>
                  <a:pt x="57150" y="42356"/>
                  <a:pt x="57150" y="47625"/>
                </a:cubicBezTo>
                <a:cubicBezTo>
                  <a:pt x="57150" y="52894"/>
                  <a:pt x="52894" y="57150"/>
                  <a:pt x="47625" y="57150"/>
                </a:cubicBezTo>
                <a:lnTo>
                  <a:pt x="9525" y="57150"/>
                </a:lnTo>
                <a:cubicBezTo>
                  <a:pt x="4256" y="57150"/>
                  <a:pt x="0" y="52894"/>
                  <a:pt x="0" y="47625"/>
                </a:cubicBezTo>
                <a:lnTo>
                  <a:pt x="0" y="9525"/>
                </a:lnTo>
                <a:cubicBezTo>
                  <a:pt x="0" y="4256"/>
                  <a:pt x="4256" y="0"/>
                  <a:pt x="9525" y="0"/>
                </a:cubicBezTo>
                <a:cubicBezTo>
                  <a:pt x="14794" y="0"/>
                  <a:pt x="19050" y="4256"/>
                  <a:pt x="19050" y="9525"/>
                </a:cubicBezTo>
                <a:lnTo>
                  <a:pt x="19050" y="25807"/>
                </a:lnTo>
                <a:cubicBezTo>
                  <a:pt x="33010" y="10001"/>
                  <a:pt x="53429" y="0"/>
                  <a:pt x="76200" y="0"/>
                </a:cubicBezTo>
                <a:cubicBezTo>
                  <a:pt x="118289" y="0"/>
                  <a:pt x="152400" y="34111"/>
                  <a:pt x="152400" y="76200"/>
                </a:cubicBezTo>
                <a:cubicBezTo>
                  <a:pt x="152400" y="118289"/>
                  <a:pt x="118289" y="152400"/>
                  <a:pt x="76200" y="152400"/>
                </a:cubicBezTo>
                <a:cubicBezTo>
                  <a:pt x="50304" y="152400"/>
                  <a:pt x="27414" y="139482"/>
                  <a:pt x="13662" y="119747"/>
                </a:cubicBezTo>
                <a:cubicBezTo>
                  <a:pt x="10656" y="115431"/>
                  <a:pt x="11698" y="109508"/>
                  <a:pt x="16014" y="106472"/>
                </a:cubicBezTo>
                <a:cubicBezTo>
                  <a:pt x="20330" y="103436"/>
                  <a:pt x="26253" y="104507"/>
                  <a:pt x="29289" y="108823"/>
                </a:cubicBezTo>
                <a:cubicBezTo>
                  <a:pt x="39648" y="123646"/>
                  <a:pt x="56793" y="133320"/>
                  <a:pt x="76200" y="133320"/>
                </a:cubicBezTo>
                <a:cubicBezTo>
                  <a:pt x="107752" y="133320"/>
                  <a:pt x="133350" y="107722"/>
                  <a:pt x="133350" y="76170"/>
                </a:cubicBezTo>
                <a:cubicBezTo>
                  <a:pt x="133350" y="44619"/>
                  <a:pt x="107752" y="19050"/>
                  <a:pt x="76200" y="1905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876300" y="5143500"/>
            <a:ext cx="962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Rotation (±15°)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238500" y="5067300"/>
            <a:ext cx="2628900" cy="342900"/>
          </a:xfrm>
          <a:custGeom>
            <a:avLst/>
            <a:gdLst/>
            <a:ahLst/>
            <a:cxnLst/>
            <a:rect l="l" t="t" r="r" b="b"/>
            <a:pathLst>
              <a:path w="2628900" h="342900">
                <a:moveTo>
                  <a:pt x="76199" y="0"/>
                </a:moveTo>
                <a:lnTo>
                  <a:pt x="2552701" y="0"/>
                </a:lnTo>
                <a:cubicBezTo>
                  <a:pt x="2594784" y="0"/>
                  <a:pt x="2628900" y="34116"/>
                  <a:pt x="2628900" y="76199"/>
                </a:cubicBezTo>
                <a:lnTo>
                  <a:pt x="2628900" y="266701"/>
                </a:lnTo>
                <a:cubicBezTo>
                  <a:pt x="2628900" y="308784"/>
                  <a:pt x="2594784" y="342900"/>
                  <a:pt x="25527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3343275" y="51625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9525" y="9525"/>
                </a:moveTo>
                <a:cubicBezTo>
                  <a:pt x="4256" y="9525"/>
                  <a:pt x="0" y="13781"/>
                  <a:pt x="0" y="19050"/>
                </a:cubicBezTo>
                <a:lnTo>
                  <a:pt x="0" y="47625"/>
                </a:lnTo>
                <a:cubicBezTo>
                  <a:pt x="0" y="52894"/>
                  <a:pt x="4256" y="57150"/>
                  <a:pt x="9525" y="57150"/>
                </a:cubicBezTo>
                <a:cubicBezTo>
                  <a:pt x="14794" y="57150"/>
                  <a:pt x="19050" y="52894"/>
                  <a:pt x="19050" y="47625"/>
                </a:cubicBezTo>
                <a:lnTo>
                  <a:pt x="19050" y="28575"/>
                </a:lnTo>
                <a:lnTo>
                  <a:pt x="38100" y="28575"/>
                </a:lnTo>
                <a:cubicBezTo>
                  <a:pt x="43369" y="28575"/>
                  <a:pt x="47625" y="24319"/>
                  <a:pt x="47625" y="19050"/>
                </a:cubicBezTo>
                <a:cubicBezTo>
                  <a:pt x="47625" y="13781"/>
                  <a:pt x="43369" y="9525"/>
                  <a:pt x="38100" y="9525"/>
                </a:cubicBezTo>
                <a:lnTo>
                  <a:pt x="9525" y="9525"/>
                </a:lnTo>
                <a:close/>
                <a:moveTo>
                  <a:pt x="19050" y="104775"/>
                </a:moveTo>
                <a:cubicBezTo>
                  <a:pt x="19050" y="99506"/>
                  <a:pt x="14794" y="95250"/>
                  <a:pt x="9525" y="95250"/>
                </a:cubicBezTo>
                <a:cubicBezTo>
                  <a:pt x="4256" y="95250"/>
                  <a:pt x="0" y="99506"/>
                  <a:pt x="0" y="104775"/>
                </a:cubicBezTo>
                <a:lnTo>
                  <a:pt x="0" y="133350"/>
                </a:lnTo>
                <a:cubicBezTo>
                  <a:pt x="0" y="138619"/>
                  <a:pt x="4256" y="142875"/>
                  <a:pt x="9525" y="142875"/>
                </a:cubicBezTo>
                <a:lnTo>
                  <a:pt x="38100" y="142875"/>
                </a:lnTo>
                <a:cubicBezTo>
                  <a:pt x="43369" y="142875"/>
                  <a:pt x="47625" y="138619"/>
                  <a:pt x="47625" y="133350"/>
                </a:cubicBezTo>
                <a:cubicBezTo>
                  <a:pt x="47625" y="128081"/>
                  <a:pt x="43369" y="123825"/>
                  <a:pt x="38100" y="123825"/>
                </a:cubicBezTo>
                <a:lnTo>
                  <a:pt x="19050" y="123825"/>
                </a:lnTo>
                <a:lnTo>
                  <a:pt x="19050" y="104775"/>
                </a:lnTo>
                <a:close/>
                <a:moveTo>
                  <a:pt x="95250" y="9525"/>
                </a:moveTo>
                <a:cubicBezTo>
                  <a:pt x="89981" y="9525"/>
                  <a:pt x="85725" y="13781"/>
                  <a:pt x="85725" y="19050"/>
                </a:cubicBezTo>
                <a:cubicBezTo>
                  <a:pt x="85725" y="24319"/>
                  <a:pt x="89981" y="28575"/>
                  <a:pt x="95250" y="28575"/>
                </a:cubicBezTo>
                <a:lnTo>
                  <a:pt x="114300" y="28575"/>
                </a:lnTo>
                <a:lnTo>
                  <a:pt x="114300" y="47625"/>
                </a:lnTo>
                <a:cubicBezTo>
                  <a:pt x="114300" y="52894"/>
                  <a:pt x="118556" y="57150"/>
                  <a:pt x="123825" y="57150"/>
                </a:cubicBezTo>
                <a:cubicBezTo>
                  <a:pt x="129094" y="57150"/>
                  <a:pt x="133350" y="52894"/>
                  <a:pt x="133350" y="47625"/>
                </a:cubicBezTo>
                <a:lnTo>
                  <a:pt x="133350" y="19050"/>
                </a:lnTo>
                <a:cubicBezTo>
                  <a:pt x="133350" y="13781"/>
                  <a:pt x="129094" y="9525"/>
                  <a:pt x="123825" y="9525"/>
                </a:cubicBezTo>
                <a:lnTo>
                  <a:pt x="95250" y="9525"/>
                </a:lnTo>
                <a:close/>
                <a:moveTo>
                  <a:pt x="133350" y="104775"/>
                </a:moveTo>
                <a:cubicBezTo>
                  <a:pt x="133350" y="99506"/>
                  <a:pt x="129094" y="95250"/>
                  <a:pt x="123825" y="95250"/>
                </a:cubicBezTo>
                <a:cubicBezTo>
                  <a:pt x="118556" y="95250"/>
                  <a:pt x="114300" y="99506"/>
                  <a:pt x="114300" y="104775"/>
                </a:cubicBezTo>
                <a:lnTo>
                  <a:pt x="114300" y="123825"/>
                </a:lnTo>
                <a:lnTo>
                  <a:pt x="95250" y="123825"/>
                </a:lnTo>
                <a:cubicBezTo>
                  <a:pt x="89981" y="123825"/>
                  <a:pt x="85725" y="128081"/>
                  <a:pt x="85725" y="133350"/>
                </a:cubicBezTo>
                <a:cubicBezTo>
                  <a:pt x="85725" y="138619"/>
                  <a:pt x="89981" y="142875"/>
                  <a:pt x="95250" y="142875"/>
                </a:cubicBezTo>
                <a:lnTo>
                  <a:pt x="123825" y="142875"/>
                </a:lnTo>
                <a:cubicBezTo>
                  <a:pt x="129094" y="142875"/>
                  <a:pt x="133350" y="138619"/>
                  <a:pt x="133350" y="133350"/>
                </a:cubicBezTo>
                <a:lnTo>
                  <a:pt x="133350" y="104775"/>
                </a:ln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3581400" y="5143500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Zoom (0.9-1.1)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533400" y="5486400"/>
            <a:ext cx="2628900" cy="342900"/>
          </a:xfrm>
          <a:custGeom>
            <a:avLst/>
            <a:gdLst/>
            <a:ahLst/>
            <a:cxnLst/>
            <a:rect l="l" t="t" r="r" b="b"/>
            <a:pathLst>
              <a:path w="2628900" h="342900">
                <a:moveTo>
                  <a:pt x="76199" y="0"/>
                </a:moveTo>
                <a:lnTo>
                  <a:pt x="2552701" y="0"/>
                </a:lnTo>
                <a:cubicBezTo>
                  <a:pt x="2594784" y="0"/>
                  <a:pt x="2628900" y="34116"/>
                  <a:pt x="2628900" y="76199"/>
                </a:cubicBezTo>
                <a:lnTo>
                  <a:pt x="2628900" y="266701"/>
                </a:lnTo>
                <a:cubicBezTo>
                  <a:pt x="2628900" y="308784"/>
                  <a:pt x="2594784" y="342900"/>
                  <a:pt x="25527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Shape 63"/>
          <p:cNvSpPr/>
          <p:nvPr/>
        </p:nvSpPr>
        <p:spPr>
          <a:xfrm>
            <a:off x="628650" y="55816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3350" y="76200"/>
                </a:moveTo>
                <a:cubicBezTo>
                  <a:pt x="133350" y="44648"/>
                  <a:pt x="107752" y="19050"/>
                  <a:pt x="76200" y="19050"/>
                </a:cubicBezTo>
                <a:lnTo>
                  <a:pt x="76200" y="133350"/>
                </a:lnTo>
                <a:cubicBezTo>
                  <a:pt x="107752" y="133350"/>
                  <a:pt x="133350" y="10775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876300" y="5562600"/>
            <a:ext cx="695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Brightness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3238500" y="5486400"/>
            <a:ext cx="2628900" cy="342900"/>
          </a:xfrm>
          <a:custGeom>
            <a:avLst/>
            <a:gdLst/>
            <a:ahLst/>
            <a:cxnLst/>
            <a:rect l="l" t="t" r="r" b="b"/>
            <a:pathLst>
              <a:path w="2628900" h="342900">
                <a:moveTo>
                  <a:pt x="76199" y="0"/>
                </a:moveTo>
                <a:lnTo>
                  <a:pt x="2552701" y="0"/>
                </a:lnTo>
                <a:cubicBezTo>
                  <a:pt x="2594784" y="0"/>
                  <a:pt x="2628900" y="34116"/>
                  <a:pt x="2628900" y="76199"/>
                </a:cubicBezTo>
                <a:lnTo>
                  <a:pt x="2628900" y="266701"/>
                </a:lnTo>
                <a:cubicBezTo>
                  <a:pt x="2628900" y="308784"/>
                  <a:pt x="2594784" y="342900"/>
                  <a:pt x="25527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Shape 66"/>
          <p:cNvSpPr/>
          <p:nvPr/>
        </p:nvSpPr>
        <p:spPr>
          <a:xfrm>
            <a:off x="3343275" y="5581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19050"/>
                </a:moveTo>
                <a:cubicBezTo>
                  <a:pt x="47625" y="13781"/>
                  <a:pt x="43369" y="9525"/>
                  <a:pt x="38100" y="9525"/>
                </a:cubicBezTo>
                <a:cubicBezTo>
                  <a:pt x="32831" y="9525"/>
                  <a:pt x="28575" y="13781"/>
                  <a:pt x="28575" y="19050"/>
                </a:cubicBezTo>
                <a:lnTo>
                  <a:pt x="28575" y="38100"/>
                </a:lnTo>
                <a:lnTo>
                  <a:pt x="9525" y="38100"/>
                </a:ln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38100" y="57150"/>
                </a:lnTo>
                <a:cubicBezTo>
                  <a:pt x="43369" y="57150"/>
                  <a:pt x="47625" y="52894"/>
                  <a:pt x="47625" y="47625"/>
                </a:cubicBezTo>
                <a:lnTo>
                  <a:pt x="47625" y="1905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28575" y="114300"/>
                </a:lnTo>
                <a:lnTo>
                  <a:pt x="28575" y="133350"/>
                </a:lnTo>
                <a:cubicBezTo>
                  <a:pt x="28575" y="138619"/>
                  <a:pt x="32831" y="142875"/>
                  <a:pt x="38100" y="142875"/>
                </a:cubicBezTo>
                <a:cubicBezTo>
                  <a:pt x="43369" y="142875"/>
                  <a:pt x="47625" y="138619"/>
                  <a:pt x="47625" y="133350"/>
                </a:cubicBezTo>
                <a:lnTo>
                  <a:pt x="47625" y="104775"/>
                </a:lnTo>
                <a:cubicBezTo>
                  <a:pt x="47625" y="99506"/>
                  <a:pt x="43369" y="95250"/>
                  <a:pt x="38100" y="95250"/>
                </a:cubicBezTo>
                <a:lnTo>
                  <a:pt x="9525" y="95250"/>
                </a:lnTo>
                <a:close/>
                <a:moveTo>
                  <a:pt x="104775" y="19050"/>
                </a:moveTo>
                <a:cubicBezTo>
                  <a:pt x="104775" y="13781"/>
                  <a:pt x="100519" y="9525"/>
                  <a:pt x="95250" y="9525"/>
                </a:cubicBezTo>
                <a:cubicBezTo>
                  <a:pt x="89981" y="9525"/>
                  <a:pt x="85725" y="13781"/>
                  <a:pt x="85725" y="19050"/>
                </a:cubicBezTo>
                <a:lnTo>
                  <a:pt x="85725" y="47625"/>
                </a:lnTo>
                <a:cubicBezTo>
                  <a:pt x="85725" y="52894"/>
                  <a:pt x="89981" y="57150"/>
                  <a:pt x="95250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104775" y="38100"/>
                </a:lnTo>
                <a:lnTo>
                  <a:pt x="104775" y="19050"/>
                </a:lnTo>
                <a:close/>
                <a:moveTo>
                  <a:pt x="95250" y="95250"/>
                </a:moveTo>
                <a:cubicBezTo>
                  <a:pt x="89981" y="95250"/>
                  <a:pt x="85725" y="99506"/>
                  <a:pt x="85725" y="104775"/>
                </a:cubicBezTo>
                <a:lnTo>
                  <a:pt x="85725" y="133350"/>
                </a:lnTo>
                <a:cubicBezTo>
                  <a:pt x="85725" y="138619"/>
                  <a:pt x="89981" y="142875"/>
                  <a:pt x="95250" y="142875"/>
                </a:cubicBezTo>
                <a:cubicBezTo>
                  <a:pt x="100519" y="142875"/>
                  <a:pt x="104775" y="138619"/>
                  <a:pt x="104775" y="133350"/>
                </a:cubicBezTo>
                <a:lnTo>
                  <a:pt x="104775" y="114300"/>
                </a:ln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0" y="95250"/>
                </a:ln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Text 67"/>
          <p:cNvSpPr/>
          <p:nvPr/>
        </p:nvSpPr>
        <p:spPr>
          <a:xfrm>
            <a:off x="3581400" y="5562600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Shift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172200" y="4114800"/>
            <a:ext cx="5638800" cy="2324100"/>
          </a:xfrm>
          <a:custGeom>
            <a:avLst/>
            <a:gdLst/>
            <a:ahLst/>
            <a:cxnLst/>
            <a:rect l="l" t="t" r="r" b="b"/>
            <a:pathLst>
              <a:path w="5638800" h="2324100">
                <a:moveTo>
                  <a:pt x="114299" y="0"/>
                </a:moveTo>
                <a:lnTo>
                  <a:pt x="5524501" y="0"/>
                </a:lnTo>
                <a:cubicBezTo>
                  <a:pt x="5587626" y="0"/>
                  <a:pt x="5638800" y="51174"/>
                  <a:pt x="5638800" y="114299"/>
                </a:cubicBezTo>
                <a:lnTo>
                  <a:pt x="5638800" y="2209801"/>
                </a:lnTo>
                <a:cubicBezTo>
                  <a:pt x="5638800" y="2272926"/>
                  <a:pt x="5587626" y="2324100"/>
                  <a:pt x="5524501" y="2324100"/>
                </a:cubicBezTo>
                <a:lnTo>
                  <a:pt x="114299" y="2324100"/>
                </a:lnTo>
                <a:cubicBezTo>
                  <a:pt x="51174" y="2324100"/>
                  <a:pt x="0" y="2272926"/>
                  <a:pt x="0" y="2209801"/>
                </a:cubicBezTo>
                <a:lnTo>
                  <a:pt x="0" y="114299"/>
                </a:lnTo>
                <a:cubicBezTo>
                  <a:pt x="0" y="51174"/>
                  <a:pt x="51174" y="0"/>
                  <a:pt x="114299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6324600" y="4267200"/>
            <a:ext cx="541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Callbacks &amp; Monitoring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324600" y="4648200"/>
            <a:ext cx="5334000" cy="495300"/>
          </a:xfrm>
          <a:custGeom>
            <a:avLst/>
            <a:gdLst/>
            <a:ahLst/>
            <a:cxnLst/>
            <a:rect l="l" t="t" r="r" b="b"/>
            <a:pathLst>
              <a:path w="5334000" h="495300">
                <a:moveTo>
                  <a:pt x="76202" y="0"/>
                </a:moveTo>
                <a:lnTo>
                  <a:pt x="5257798" y="0"/>
                </a:lnTo>
                <a:cubicBezTo>
                  <a:pt x="5299883" y="0"/>
                  <a:pt x="5334000" y="34117"/>
                  <a:pt x="5334000" y="76202"/>
                </a:cubicBezTo>
                <a:lnTo>
                  <a:pt x="5334000" y="419098"/>
                </a:lnTo>
                <a:cubicBezTo>
                  <a:pt x="5334000" y="461183"/>
                  <a:pt x="5299883" y="495300"/>
                  <a:pt x="525779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Shape 71"/>
          <p:cNvSpPr/>
          <p:nvPr/>
        </p:nvSpPr>
        <p:spPr>
          <a:xfrm>
            <a:off x="6400800" y="472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FC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Shape 72"/>
          <p:cNvSpPr/>
          <p:nvPr/>
        </p:nvSpPr>
        <p:spPr>
          <a:xfrm>
            <a:off x="6486525" y="4800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51584"/>
                </a:lnTo>
                <a:cubicBezTo>
                  <a:pt x="133350" y="46524"/>
                  <a:pt x="131356" y="41672"/>
                  <a:pt x="127784" y="38100"/>
                </a:cubicBezTo>
                <a:lnTo>
                  <a:pt x="104775" y="15091"/>
                </a:lnTo>
                <a:cubicBezTo>
                  <a:pt x="101203" y="11519"/>
                  <a:pt x="96351" y="9525"/>
                  <a:pt x="91291" y="9525"/>
                </a:cubicBezTo>
                <a:lnTo>
                  <a:pt x="19050" y="9525"/>
                </a:lnTo>
                <a:close/>
                <a:moveTo>
                  <a:pt x="28575" y="38100"/>
                </a:moveTo>
                <a:cubicBezTo>
                  <a:pt x="28575" y="32831"/>
                  <a:pt x="32831" y="28575"/>
                  <a:pt x="38100" y="28575"/>
                </a:cubicBezTo>
                <a:lnTo>
                  <a:pt x="85725" y="28575"/>
                </a:lnTo>
                <a:cubicBezTo>
                  <a:pt x="90994" y="28575"/>
                  <a:pt x="95250" y="32831"/>
                  <a:pt x="95250" y="38100"/>
                </a:cubicBezTo>
                <a:lnTo>
                  <a:pt x="95250" y="57150"/>
                </a:lnTo>
                <a:cubicBezTo>
                  <a:pt x="95250" y="62419"/>
                  <a:pt x="90994" y="66675"/>
                  <a:pt x="85725" y="66675"/>
                </a:cubicBezTo>
                <a:lnTo>
                  <a:pt x="38100" y="66675"/>
                </a:lnTo>
                <a:cubicBezTo>
                  <a:pt x="32831" y="66675"/>
                  <a:pt x="28575" y="62419"/>
                  <a:pt x="28575" y="57150"/>
                </a:cubicBezTo>
                <a:lnTo>
                  <a:pt x="28575" y="38100"/>
                </a:lnTo>
                <a:close/>
                <a:moveTo>
                  <a:pt x="66675" y="85725"/>
                </a:moveTo>
                <a:cubicBezTo>
                  <a:pt x="77189" y="85725"/>
                  <a:pt x="85725" y="94261"/>
                  <a:pt x="85725" y="104775"/>
                </a:cubicBezTo>
                <a:cubicBezTo>
                  <a:pt x="85725" y="115289"/>
                  <a:pt x="77189" y="123825"/>
                  <a:pt x="66675" y="123825"/>
                </a:cubicBezTo>
                <a:cubicBezTo>
                  <a:pt x="56161" y="123825"/>
                  <a:pt x="47625" y="115289"/>
                  <a:pt x="47625" y="104775"/>
                </a:cubicBezTo>
                <a:cubicBezTo>
                  <a:pt x="47625" y="94261"/>
                  <a:pt x="56161" y="85725"/>
                  <a:pt x="66675" y="85725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5" name="Text 73"/>
          <p:cNvSpPr/>
          <p:nvPr/>
        </p:nvSpPr>
        <p:spPr>
          <a:xfrm>
            <a:off x="6819900" y="4724400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Checkpoint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6819900" y="4914900"/>
            <a:ext cx="22479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 best model based on validation loss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6324600" y="5219584"/>
            <a:ext cx="5334000" cy="495300"/>
          </a:xfrm>
          <a:custGeom>
            <a:avLst/>
            <a:gdLst/>
            <a:ahLst/>
            <a:cxnLst/>
            <a:rect l="l" t="t" r="r" b="b"/>
            <a:pathLst>
              <a:path w="5334000" h="495300">
                <a:moveTo>
                  <a:pt x="76202" y="0"/>
                </a:moveTo>
                <a:lnTo>
                  <a:pt x="5257798" y="0"/>
                </a:lnTo>
                <a:cubicBezTo>
                  <a:pt x="5299883" y="0"/>
                  <a:pt x="5334000" y="34117"/>
                  <a:pt x="5334000" y="76202"/>
                </a:cubicBezTo>
                <a:lnTo>
                  <a:pt x="5334000" y="419098"/>
                </a:lnTo>
                <a:cubicBezTo>
                  <a:pt x="5334000" y="461183"/>
                  <a:pt x="5299883" y="495300"/>
                  <a:pt x="525779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8" name="Shape 76"/>
          <p:cNvSpPr/>
          <p:nvPr/>
        </p:nvSpPr>
        <p:spPr>
          <a:xfrm>
            <a:off x="6400800" y="52957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EF9C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9" name="Shape 77"/>
          <p:cNvSpPr/>
          <p:nvPr/>
        </p:nvSpPr>
        <p:spPr>
          <a:xfrm>
            <a:off x="6477000" y="537198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57150" y="47625"/>
                </a:moveTo>
                <a:lnTo>
                  <a:pt x="95250" y="47625"/>
                </a:lnTo>
                <a:cubicBezTo>
                  <a:pt x="100519" y="47625"/>
                  <a:pt x="104775" y="51881"/>
                  <a:pt x="104775" y="57150"/>
                </a:cubicBezTo>
                <a:lnTo>
                  <a:pt x="104775" y="95250"/>
                </a:lnTo>
                <a:cubicBezTo>
                  <a:pt x="104775" y="100519"/>
                  <a:pt x="100519" y="104775"/>
                  <a:pt x="95250" y="104775"/>
                </a:cubicBezTo>
                <a:lnTo>
                  <a:pt x="57150" y="104775"/>
                </a:lnTo>
                <a:cubicBezTo>
                  <a:pt x="51881" y="104775"/>
                  <a:pt x="47625" y="100519"/>
                  <a:pt x="47625" y="95250"/>
                </a:cubicBezTo>
                <a:lnTo>
                  <a:pt x="47625" y="57150"/>
                </a:lnTo>
                <a:cubicBezTo>
                  <a:pt x="47625" y="51881"/>
                  <a:pt x="51881" y="47625"/>
                  <a:pt x="57150" y="47625"/>
                </a:cubicBezTo>
                <a:close/>
              </a:path>
            </a:pathLst>
          </a:custGeom>
          <a:solidFill>
            <a:srgbClr val="D08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0" name="Text 78"/>
          <p:cNvSpPr/>
          <p:nvPr/>
        </p:nvSpPr>
        <p:spPr>
          <a:xfrm>
            <a:off x="6819900" y="5295784"/>
            <a:ext cx="1962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Stopping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6819900" y="5486284"/>
            <a:ext cx="2171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Stop if no improvement for 10 epochs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6324600" y="5790963"/>
            <a:ext cx="5334000" cy="495300"/>
          </a:xfrm>
          <a:custGeom>
            <a:avLst/>
            <a:gdLst/>
            <a:ahLst/>
            <a:cxnLst/>
            <a:rect l="l" t="t" r="r" b="b"/>
            <a:pathLst>
              <a:path w="5334000" h="495300">
                <a:moveTo>
                  <a:pt x="76202" y="0"/>
                </a:moveTo>
                <a:lnTo>
                  <a:pt x="5257798" y="0"/>
                </a:lnTo>
                <a:cubicBezTo>
                  <a:pt x="5299883" y="0"/>
                  <a:pt x="5334000" y="34117"/>
                  <a:pt x="5334000" y="76202"/>
                </a:cubicBezTo>
                <a:lnTo>
                  <a:pt x="5334000" y="419098"/>
                </a:lnTo>
                <a:cubicBezTo>
                  <a:pt x="5334000" y="461183"/>
                  <a:pt x="5299883" y="495300"/>
                  <a:pt x="525779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" name="Shape 81"/>
          <p:cNvSpPr/>
          <p:nvPr/>
        </p:nvSpPr>
        <p:spPr>
          <a:xfrm>
            <a:off x="6400800" y="58671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BE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4" name="Shape 82"/>
          <p:cNvSpPr/>
          <p:nvPr/>
        </p:nvSpPr>
        <p:spPr>
          <a:xfrm>
            <a:off x="6477000" y="594336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76200" y="123825"/>
                </a:moveTo>
                <a:cubicBezTo>
                  <a:pt x="86707" y="123825"/>
                  <a:pt x="95250" y="115282"/>
                  <a:pt x="95250" y="104775"/>
                </a:cubicBezTo>
                <a:cubicBezTo>
                  <a:pt x="95250" y="99953"/>
                  <a:pt x="93464" y="95518"/>
                  <a:pt x="90488" y="92184"/>
                </a:cubicBezTo>
                <a:lnTo>
                  <a:pt x="111175" y="50840"/>
                </a:lnTo>
                <a:cubicBezTo>
                  <a:pt x="112931" y="47298"/>
                  <a:pt x="111502" y="43011"/>
                  <a:pt x="107990" y="41255"/>
                </a:cubicBezTo>
                <a:cubicBezTo>
                  <a:pt x="104477" y="39499"/>
                  <a:pt x="100161" y="40928"/>
                  <a:pt x="98405" y="44440"/>
                </a:cubicBezTo>
                <a:lnTo>
                  <a:pt x="77718" y="85785"/>
                </a:lnTo>
                <a:cubicBezTo>
                  <a:pt x="77212" y="85755"/>
                  <a:pt x="76706" y="85725"/>
                  <a:pt x="76200" y="85725"/>
                </a:cubicBezTo>
                <a:cubicBezTo>
                  <a:pt x="65693" y="85725"/>
                  <a:pt x="57150" y="94268"/>
                  <a:pt x="57150" y="104775"/>
                </a:cubicBezTo>
                <a:cubicBezTo>
                  <a:pt x="57150" y="115282"/>
                  <a:pt x="65693" y="123825"/>
                  <a:pt x="76200" y="123825"/>
                </a:cubicBezTo>
                <a:close/>
                <a:moveTo>
                  <a:pt x="52388" y="42863"/>
                </a:moveTo>
                <a:cubicBezTo>
                  <a:pt x="52388" y="37606"/>
                  <a:pt x="48119" y="33338"/>
                  <a:pt x="42863" y="33338"/>
                </a:cubicBezTo>
                <a:cubicBezTo>
                  <a:pt x="37606" y="33338"/>
                  <a:pt x="33338" y="37606"/>
                  <a:pt x="33338" y="42863"/>
                </a:cubicBezTo>
                <a:cubicBezTo>
                  <a:pt x="33338" y="48119"/>
                  <a:pt x="37606" y="52388"/>
                  <a:pt x="42863" y="52388"/>
                </a:cubicBezTo>
                <a:cubicBezTo>
                  <a:pt x="48119" y="52388"/>
                  <a:pt x="52388" y="48119"/>
                  <a:pt x="52388" y="42863"/>
                </a:cubicBezTo>
                <a:close/>
                <a:moveTo>
                  <a:pt x="28575" y="85725"/>
                </a:moveTo>
                <a:cubicBezTo>
                  <a:pt x="33832" y="85725"/>
                  <a:pt x="38100" y="81457"/>
                  <a:pt x="38100" y="76200"/>
                </a:cubicBezTo>
                <a:cubicBezTo>
                  <a:pt x="38100" y="70943"/>
                  <a:pt x="33832" y="66675"/>
                  <a:pt x="28575" y="66675"/>
                </a:cubicBezTo>
                <a:cubicBezTo>
                  <a:pt x="23318" y="66675"/>
                  <a:pt x="19050" y="70943"/>
                  <a:pt x="19050" y="76200"/>
                </a:cubicBezTo>
                <a:cubicBezTo>
                  <a:pt x="19050" y="81457"/>
                  <a:pt x="23318" y="85725"/>
                  <a:pt x="28575" y="85725"/>
                </a:cubicBezTo>
                <a:close/>
                <a:moveTo>
                  <a:pt x="133350" y="76200"/>
                </a:moveTo>
                <a:cubicBezTo>
                  <a:pt x="133350" y="70943"/>
                  <a:pt x="129082" y="66675"/>
                  <a:pt x="123825" y="66675"/>
                </a:cubicBezTo>
                <a:cubicBezTo>
                  <a:pt x="118568" y="66675"/>
                  <a:pt x="114300" y="70943"/>
                  <a:pt x="114300" y="76200"/>
                </a:cubicBezTo>
                <a:cubicBezTo>
                  <a:pt x="114300" y="81457"/>
                  <a:pt x="118568" y="85725"/>
                  <a:pt x="123825" y="85725"/>
                </a:cubicBezTo>
                <a:cubicBezTo>
                  <a:pt x="129082" y="85725"/>
                  <a:pt x="133350" y="81457"/>
                  <a:pt x="133350" y="76200"/>
                </a:cubicBezTo>
                <a:close/>
              </a:path>
            </a:pathLst>
          </a:custGeom>
          <a:solidFill>
            <a:srgbClr val="155D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5" name="Text 83"/>
          <p:cNvSpPr/>
          <p:nvPr/>
        </p:nvSpPr>
        <p:spPr>
          <a:xfrm>
            <a:off x="6819900" y="5867163"/>
            <a:ext cx="2247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ReduceLROnPlateau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6819900" y="6057663"/>
            <a:ext cx="236851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Decrease LR when validation loss plateaus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33375" y="3810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419100"/>
            <a:ext cx="285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Training Results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8620" y="1036320"/>
            <a:ext cx="2729865" cy="1501140"/>
          </a:xfrm>
          <a:custGeom>
            <a:avLst/>
            <a:gdLst/>
            <a:ahLst/>
            <a:cxnLst/>
            <a:rect l="l" t="t" r="r" b="b"/>
            <a:pathLst>
              <a:path w="2729865" h="1501140">
                <a:moveTo>
                  <a:pt x="114297" y="0"/>
                </a:moveTo>
                <a:lnTo>
                  <a:pt x="2615568" y="0"/>
                </a:lnTo>
                <a:cubicBezTo>
                  <a:pt x="2678693" y="0"/>
                  <a:pt x="2729865" y="51172"/>
                  <a:pt x="2729865" y="114297"/>
                </a:cubicBezTo>
                <a:lnTo>
                  <a:pt x="2729865" y="1386843"/>
                </a:lnTo>
                <a:cubicBezTo>
                  <a:pt x="2729865" y="1449968"/>
                  <a:pt x="2678693" y="1501140"/>
                  <a:pt x="2615568" y="1501140"/>
                </a:cubicBezTo>
                <a:lnTo>
                  <a:pt x="114297" y="1501140"/>
                </a:lnTo>
                <a:cubicBezTo>
                  <a:pt x="51172" y="1501140"/>
                  <a:pt x="0" y="1449968"/>
                  <a:pt x="0" y="138684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F0FDF4"/>
              </a:gs>
              <a:gs pos="100000">
                <a:srgbClr val="ECFDF5"/>
              </a:gs>
            </a:gsLst>
            <a:lin ang="2700000" scaled="1"/>
          </a:gradFill>
          <a:ln w="2032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485900" y="119634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638300" y="13487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77203" y="1805941"/>
            <a:ext cx="2552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0A63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98.5%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15303" y="2186941"/>
            <a:ext cx="247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Accuracy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284220" y="1036320"/>
            <a:ext cx="2729865" cy="1501140"/>
          </a:xfrm>
          <a:custGeom>
            <a:avLst/>
            <a:gdLst/>
            <a:ahLst/>
            <a:cxnLst/>
            <a:rect l="l" t="t" r="r" b="b"/>
            <a:pathLst>
              <a:path w="2729865" h="1501140">
                <a:moveTo>
                  <a:pt x="114297" y="0"/>
                </a:moveTo>
                <a:lnTo>
                  <a:pt x="2615568" y="0"/>
                </a:lnTo>
                <a:cubicBezTo>
                  <a:pt x="2678693" y="0"/>
                  <a:pt x="2729865" y="51172"/>
                  <a:pt x="2729865" y="114297"/>
                </a:cubicBezTo>
                <a:lnTo>
                  <a:pt x="2729865" y="1386843"/>
                </a:lnTo>
                <a:cubicBezTo>
                  <a:pt x="2729865" y="1449968"/>
                  <a:pt x="2678693" y="1501140"/>
                  <a:pt x="2615568" y="1501140"/>
                </a:cubicBezTo>
                <a:lnTo>
                  <a:pt x="114297" y="1501140"/>
                </a:lnTo>
                <a:cubicBezTo>
                  <a:pt x="51172" y="1501140"/>
                  <a:pt x="0" y="1449968"/>
                  <a:pt x="0" y="138684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 w="20320">
            <a:solidFill>
              <a:srgbClr val="A2F4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381500" y="119634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519613" y="134874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8779" y="107156"/>
                </a:moveTo>
                <a:lnTo>
                  <a:pt x="150197" y="107156"/>
                </a:lnTo>
                <a:cubicBezTo>
                  <a:pt x="142295" y="107156"/>
                  <a:pt x="135910" y="100772"/>
                  <a:pt x="135910" y="92869"/>
                </a:cubicBezTo>
                <a:lnTo>
                  <a:pt x="135910" y="14288"/>
                </a:lnTo>
                <a:cubicBezTo>
                  <a:pt x="135910" y="6385"/>
                  <a:pt x="142339" y="-89"/>
                  <a:pt x="150153" y="938"/>
                </a:cubicBezTo>
                <a:cubicBezTo>
                  <a:pt x="197927" y="7278"/>
                  <a:pt x="235788" y="45140"/>
                  <a:pt x="242128" y="92913"/>
                </a:cubicBezTo>
                <a:cubicBezTo>
                  <a:pt x="243155" y="100727"/>
                  <a:pt x="236681" y="107156"/>
                  <a:pt x="228779" y="107156"/>
                </a:cubicBezTo>
                <a:close/>
                <a:moveTo>
                  <a:pt x="99387" y="16609"/>
                </a:moveTo>
                <a:cubicBezTo>
                  <a:pt x="107469" y="14913"/>
                  <a:pt x="114479" y="21521"/>
                  <a:pt x="114479" y="29781"/>
                </a:cubicBezTo>
                <a:lnTo>
                  <a:pt x="114479" y="117872"/>
                </a:lnTo>
                <a:cubicBezTo>
                  <a:pt x="114479" y="120372"/>
                  <a:pt x="115372" y="122783"/>
                  <a:pt x="116934" y="124703"/>
                </a:cubicBezTo>
                <a:lnTo>
                  <a:pt x="175915" y="195873"/>
                </a:lnTo>
                <a:cubicBezTo>
                  <a:pt x="181139" y="202168"/>
                  <a:pt x="180023" y="211678"/>
                  <a:pt x="172834" y="215563"/>
                </a:cubicBezTo>
                <a:cubicBezTo>
                  <a:pt x="157609" y="223867"/>
                  <a:pt x="140151" y="228600"/>
                  <a:pt x="121622" y="228600"/>
                </a:cubicBezTo>
                <a:cubicBezTo>
                  <a:pt x="62463" y="228600"/>
                  <a:pt x="14466" y="180603"/>
                  <a:pt x="14466" y="121444"/>
                </a:cubicBezTo>
                <a:cubicBezTo>
                  <a:pt x="14466" y="69875"/>
                  <a:pt x="50855" y="26834"/>
                  <a:pt x="99387" y="16609"/>
                </a:cubicBezTo>
                <a:close/>
                <a:moveTo>
                  <a:pt x="213330" y="128588"/>
                </a:moveTo>
                <a:lnTo>
                  <a:pt x="241905" y="128588"/>
                </a:lnTo>
                <a:cubicBezTo>
                  <a:pt x="250165" y="128588"/>
                  <a:pt x="256773" y="135597"/>
                  <a:pt x="255077" y="143679"/>
                </a:cubicBezTo>
                <a:cubicBezTo>
                  <a:pt x="250522" y="165289"/>
                  <a:pt x="239450" y="184487"/>
                  <a:pt x="224001" y="199132"/>
                </a:cubicBezTo>
                <a:cubicBezTo>
                  <a:pt x="218509" y="204356"/>
                  <a:pt x="209892" y="203240"/>
                  <a:pt x="205070" y="197391"/>
                </a:cubicBezTo>
                <a:lnTo>
                  <a:pt x="167387" y="151983"/>
                </a:lnTo>
                <a:cubicBezTo>
                  <a:pt x="159663" y="142652"/>
                  <a:pt x="166315" y="128588"/>
                  <a:pt x="178371" y="128588"/>
                </a:cubicBezTo>
                <a:lnTo>
                  <a:pt x="213286" y="12858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3372803" y="1805941"/>
            <a:ext cx="2552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092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0.985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410903" y="2186941"/>
            <a:ext cx="247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Dice Coefficient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79820" y="1036320"/>
            <a:ext cx="2729865" cy="1501140"/>
          </a:xfrm>
          <a:custGeom>
            <a:avLst/>
            <a:gdLst/>
            <a:ahLst/>
            <a:cxnLst/>
            <a:rect l="l" t="t" r="r" b="b"/>
            <a:pathLst>
              <a:path w="2729865" h="1501140">
                <a:moveTo>
                  <a:pt x="114297" y="0"/>
                </a:moveTo>
                <a:lnTo>
                  <a:pt x="2615568" y="0"/>
                </a:lnTo>
                <a:cubicBezTo>
                  <a:pt x="2678693" y="0"/>
                  <a:pt x="2729865" y="51172"/>
                  <a:pt x="2729865" y="114297"/>
                </a:cubicBezTo>
                <a:lnTo>
                  <a:pt x="2729865" y="1386843"/>
                </a:lnTo>
                <a:cubicBezTo>
                  <a:pt x="2729865" y="1449968"/>
                  <a:pt x="2678693" y="1501140"/>
                  <a:pt x="2615568" y="1501140"/>
                </a:cubicBezTo>
                <a:lnTo>
                  <a:pt x="114297" y="1501140"/>
                </a:lnTo>
                <a:cubicBezTo>
                  <a:pt x="51172" y="1501140"/>
                  <a:pt x="0" y="1449968"/>
                  <a:pt x="0" y="138684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EFF6FF"/>
              </a:gs>
              <a:gs pos="100000">
                <a:srgbClr val="EEF2FF"/>
              </a:gs>
            </a:gsLst>
            <a:lin ang="2700000" scaled="1"/>
          </a:gradFill>
          <a:ln w="20320">
            <a:solidFill>
              <a:srgbClr val="BEDB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277100" y="119634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429500" y="13487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0013" y="42863"/>
                </a:moveTo>
                <a:cubicBezTo>
                  <a:pt x="100013" y="34977"/>
                  <a:pt x="106415" y="28575"/>
                  <a:pt x="114300" y="28575"/>
                </a:cubicBezTo>
                <a:cubicBezTo>
                  <a:pt x="122185" y="28575"/>
                  <a:pt x="128588" y="34977"/>
                  <a:pt x="128588" y="42862"/>
                </a:cubicBezTo>
                <a:cubicBezTo>
                  <a:pt x="128588" y="50748"/>
                  <a:pt x="122185" y="57150"/>
                  <a:pt x="114300" y="57150"/>
                </a:cubicBezTo>
                <a:cubicBezTo>
                  <a:pt x="106415" y="57150"/>
                  <a:pt x="100013" y="50748"/>
                  <a:pt x="100013" y="42863"/>
                </a:cubicBezTo>
                <a:close/>
                <a:moveTo>
                  <a:pt x="154707" y="57150"/>
                </a:moveTo>
                <a:cubicBezTo>
                  <a:pt x="156270" y="52685"/>
                  <a:pt x="157163" y="47863"/>
                  <a:pt x="157163" y="42863"/>
                </a:cubicBezTo>
                <a:cubicBezTo>
                  <a:pt x="157163" y="19199"/>
                  <a:pt x="137964" y="0"/>
                  <a:pt x="114300" y="0"/>
                </a:cubicBezTo>
                <a:cubicBezTo>
                  <a:pt x="90636" y="0"/>
                  <a:pt x="71438" y="19199"/>
                  <a:pt x="71438" y="42863"/>
                </a:cubicBezTo>
                <a:cubicBezTo>
                  <a:pt x="71438" y="47863"/>
                  <a:pt x="72286" y="52685"/>
                  <a:pt x="73893" y="57150"/>
                </a:cubicBezTo>
                <a:lnTo>
                  <a:pt x="64160" y="57150"/>
                </a:lnTo>
                <a:cubicBezTo>
                  <a:pt x="51524" y="57150"/>
                  <a:pt x="40407" y="65410"/>
                  <a:pt x="36790" y="77510"/>
                </a:cubicBezTo>
                <a:lnTo>
                  <a:pt x="1072" y="196542"/>
                </a:lnTo>
                <a:cubicBezTo>
                  <a:pt x="357" y="198864"/>
                  <a:pt x="0" y="201275"/>
                  <a:pt x="0" y="203686"/>
                </a:cubicBezTo>
                <a:cubicBezTo>
                  <a:pt x="0" y="217438"/>
                  <a:pt x="11162" y="228600"/>
                  <a:pt x="24914" y="228600"/>
                </a:cubicBezTo>
                <a:lnTo>
                  <a:pt x="203686" y="228600"/>
                </a:lnTo>
                <a:cubicBezTo>
                  <a:pt x="217438" y="228600"/>
                  <a:pt x="228600" y="217438"/>
                  <a:pt x="228600" y="203686"/>
                </a:cubicBezTo>
                <a:cubicBezTo>
                  <a:pt x="228600" y="201275"/>
                  <a:pt x="228243" y="198864"/>
                  <a:pt x="227528" y="196542"/>
                </a:cubicBezTo>
                <a:lnTo>
                  <a:pt x="191810" y="77554"/>
                </a:lnTo>
                <a:cubicBezTo>
                  <a:pt x="188193" y="65455"/>
                  <a:pt x="177076" y="57195"/>
                  <a:pt x="164440" y="57195"/>
                </a:cubicBezTo>
                <a:lnTo>
                  <a:pt x="154707" y="5719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268403" y="1805941"/>
            <a:ext cx="2552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55D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-0.92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306503" y="2186941"/>
            <a:ext cx="247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Loss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075420" y="1036320"/>
            <a:ext cx="2729865" cy="1501140"/>
          </a:xfrm>
          <a:custGeom>
            <a:avLst/>
            <a:gdLst/>
            <a:ahLst/>
            <a:cxnLst/>
            <a:rect l="l" t="t" r="r" b="b"/>
            <a:pathLst>
              <a:path w="2729865" h="1501140">
                <a:moveTo>
                  <a:pt x="114297" y="0"/>
                </a:moveTo>
                <a:lnTo>
                  <a:pt x="2615568" y="0"/>
                </a:lnTo>
                <a:cubicBezTo>
                  <a:pt x="2678693" y="0"/>
                  <a:pt x="2729865" y="51172"/>
                  <a:pt x="2729865" y="114297"/>
                </a:cubicBezTo>
                <a:lnTo>
                  <a:pt x="2729865" y="1386843"/>
                </a:lnTo>
                <a:cubicBezTo>
                  <a:pt x="2729865" y="1449968"/>
                  <a:pt x="2678693" y="1501140"/>
                  <a:pt x="2615568" y="1501140"/>
                </a:cubicBezTo>
                <a:lnTo>
                  <a:pt x="114297" y="1501140"/>
                </a:lnTo>
                <a:cubicBezTo>
                  <a:pt x="51172" y="1501140"/>
                  <a:pt x="0" y="1449968"/>
                  <a:pt x="0" y="138684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FAF5FF"/>
              </a:gs>
              <a:gs pos="100000">
                <a:srgbClr val="FDF2F8"/>
              </a:gs>
            </a:gsLst>
            <a:lin ang="2700000" scaled="1"/>
          </a:gradFill>
          <a:ln w="20320">
            <a:solidFill>
              <a:srgbClr val="E9D4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10172700" y="119634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AD4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10325100" y="13487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164003" y="1805941"/>
            <a:ext cx="2552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9810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202103" y="2186941"/>
            <a:ext cx="247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Epochs Trained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1000" y="2697482"/>
            <a:ext cx="5638800" cy="3200400"/>
          </a:xfrm>
          <a:custGeom>
            <a:avLst/>
            <a:gdLst/>
            <a:ahLst/>
            <a:cxnLst/>
            <a:rect l="l" t="t" r="r" b="b"/>
            <a:pathLst>
              <a:path w="5638800" h="3200400">
                <a:moveTo>
                  <a:pt x="114286" y="0"/>
                </a:moveTo>
                <a:lnTo>
                  <a:pt x="5524514" y="0"/>
                </a:lnTo>
                <a:cubicBezTo>
                  <a:pt x="5587632" y="0"/>
                  <a:pt x="5638800" y="51168"/>
                  <a:pt x="5638800" y="114286"/>
                </a:cubicBezTo>
                <a:lnTo>
                  <a:pt x="5638800" y="3086114"/>
                </a:lnTo>
                <a:cubicBezTo>
                  <a:pt x="5638800" y="3149232"/>
                  <a:pt x="5587632" y="3200400"/>
                  <a:pt x="5524514" y="3200400"/>
                </a:cubicBezTo>
                <a:lnTo>
                  <a:pt x="114286" y="3200400"/>
                </a:lnTo>
                <a:cubicBezTo>
                  <a:pt x="51168" y="3200400"/>
                  <a:pt x="0" y="3149232"/>
                  <a:pt x="0" y="3086114"/>
                </a:cubicBezTo>
                <a:lnTo>
                  <a:pt x="0" y="114286"/>
                </a:lnTo>
                <a:cubicBezTo>
                  <a:pt x="0" y="51210"/>
                  <a:pt x="51210" y="0"/>
                  <a:pt x="114286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33400" y="2849882"/>
            <a:ext cx="541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Progress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33400" y="3230882"/>
            <a:ext cx="962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Accuracy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489257" y="3230882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83.2%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33400" y="3459482"/>
            <a:ext cx="5334000" cy="76200"/>
          </a:xfrm>
          <a:custGeom>
            <a:avLst/>
            <a:gdLst/>
            <a:ahLst/>
            <a:cxnLst/>
            <a:rect l="l" t="t" r="r" b="b"/>
            <a:pathLst>
              <a:path w="5334000" h="76200">
                <a:moveTo>
                  <a:pt x="38100" y="0"/>
                </a:moveTo>
                <a:lnTo>
                  <a:pt x="5295900" y="0"/>
                </a:lnTo>
                <a:cubicBezTo>
                  <a:pt x="5316928" y="0"/>
                  <a:pt x="5334000" y="17072"/>
                  <a:pt x="5334000" y="38100"/>
                </a:cubicBezTo>
                <a:lnTo>
                  <a:pt x="5334000" y="38100"/>
                </a:lnTo>
                <a:cubicBezTo>
                  <a:pt x="5334000" y="59128"/>
                  <a:pt x="5316928" y="76200"/>
                  <a:pt x="52959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533400" y="3459482"/>
            <a:ext cx="4438650" cy="76200"/>
          </a:xfrm>
          <a:custGeom>
            <a:avLst/>
            <a:gdLst/>
            <a:ahLst/>
            <a:cxnLst/>
            <a:rect l="l" t="t" r="r" b="b"/>
            <a:pathLst>
              <a:path w="4438650" h="76200">
                <a:moveTo>
                  <a:pt x="38100" y="0"/>
                </a:moveTo>
                <a:lnTo>
                  <a:pt x="4400550" y="0"/>
                </a:lnTo>
                <a:cubicBezTo>
                  <a:pt x="4421578" y="0"/>
                  <a:pt x="4438650" y="17072"/>
                  <a:pt x="4438650" y="38100"/>
                </a:cubicBezTo>
                <a:lnTo>
                  <a:pt x="4438650" y="38100"/>
                </a:lnTo>
                <a:cubicBezTo>
                  <a:pt x="4438650" y="59128"/>
                  <a:pt x="4421578" y="76200"/>
                  <a:pt x="44005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90A1B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33400" y="3649982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10 Epochs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489257" y="3649982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98.4%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33400" y="3878582"/>
            <a:ext cx="5334000" cy="76200"/>
          </a:xfrm>
          <a:custGeom>
            <a:avLst/>
            <a:gdLst/>
            <a:ahLst/>
            <a:cxnLst/>
            <a:rect l="l" t="t" r="r" b="b"/>
            <a:pathLst>
              <a:path w="5334000" h="76200">
                <a:moveTo>
                  <a:pt x="38100" y="0"/>
                </a:moveTo>
                <a:lnTo>
                  <a:pt x="5295900" y="0"/>
                </a:lnTo>
                <a:cubicBezTo>
                  <a:pt x="5316928" y="0"/>
                  <a:pt x="5334000" y="17072"/>
                  <a:pt x="5334000" y="38100"/>
                </a:cubicBezTo>
                <a:lnTo>
                  <a:pt x="5334000" y="38100"/>
                </a:lnTo>
                <a:cubicBezTo>
                  <a:pt x="5334000" y="59128"/>
                  <a:pt x="5316928" y="76200"/>
                  <a:pt x="52959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533400" y="3878582"/>
            <a:ext cx="5248275" cy="76200"/>
          </a:xfrm>
          <a:custGeom>
            <a:avLst/>
            <a:gdLst/>
            <a:ahLst/>
            <a:cxnLst/>
            <a:rect l="l" t="t" r="r" b="b"/>
            <a:pathLst>
              <a:path w="5248275" h="76200">
                <a:moveTo>
                  <a:pt x="38100" y="0"/>
                </a:moveTo>
                <a:lnTo>
                  <a:pt x="5210175" y="0"/>
                </a:lnTo>
                <a:cubicBezTo>
                  <a:pt x="5231203" y="0"/>
                  <a:pt x="5248275" y="17072"/>
                  <a:pt x="5248275" y="38100"/>
                </a:cubicBezTo>
                <a:lnTo>
                  <a:pt x="5248275" y="38100"/>
                </a:lnTo>
                <a:cubicBezTo>
                  <a:pt x="5248275" y="59128"/>
                  <a:pt x="5231203" y="76200"/>
                  <a:pt x="52101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533400" y="4069082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20 Epochs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489257" y="4069082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98.5%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33400" y="4297682"/>
            <a:ext cx="5334000" cy="76200"/>
          </a:xfrm>
          <a:custGeom>
            <a:avLst/>
            <a:gdLst/>
            <a:ahLst/>
            <a:cxnLst/>
            <a:rect l="l" t="t" r="r" b="b"/>
            <a:pathLst>
              <a:path w="5334000" h="76200">
                <a:moveTo>
                  <a:pt x="38100" y="0"/>
                </a:moveTo>
                <a:lnTo>
                  <a:pt x="5295900" y="0"/>
                </a:lnTo>
                <a:cubicBezTo>
                  <a:pt x="5316928" y="0"/>
                  <a:pt x="5334000" y="17072"/>
                  <a:pt x="5334000" y="38100"/>
                </a:cubicBezTo>
                <a:lnTo>
                  <a:pt x="5334000" y="38100"/>
                </a:lnTo>
                <a:cubicBezTo>
                  <a:pt x="5334000" y="59128"/>
                  <a:pt x="5316928" y="76200"/>
                  <a:pt x="52959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533400" y="4297682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38100" y="0"/>
                </a:moveTo>
                <a:lnTo>
                  <a:pt x="5219700" y="0"/>
                </a:lnTo>
                <a:cubicBezTo>
                  <a:pt x="5240728" y="0"/>
                  <a:pt x="5257800" y="17072"/>
                  <a:pt x="5257800" y="38100"/>
                </a:cubicBezTo>
                <a:lnTo>
                  <a:pt x="5257800" y="38100"/>
                </a:lnTo>
                <a:cubicBezTo>
                  <a:pt x="5257800" y="59128"/>
                  <a:pt x="5240728" y="76200"/>
                  <a:pt x="52197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533400" y="4488182"/>
            <a:ext cx="1114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(30 Epochs)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489257" y="4488182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98.5%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33400" y="4716782"/>
            <a:ext cx="5334000" cy="76200"/>
          </a:xfrm>
          <a:custGeom>
            <a:avLst/>
            <a:gdLst/>
            <a:ahLst/>
            <a:cxnLst/>
            <a:rect l="l" t="t" r="r" b="b"/>
            <a:pathLst>
              <a:path w="5334000" h="76200">
                <a:moveTo>
                  <a:pt x="38100" y="0"/>
                </a:moveTo>
                <a:lnTo>
                  <a:pt x="5295900" y="0"/>
                </a:lnTo>
                <a:cubicBezTo>
                  <a:pt x="5316928" y="0"/>
                  <a:pt x="5334000" y="17072"/>
                  <a:pt x="5334000" y="38100"/>
                </a:cubicBezTo>
                <a:lnTo>
                  <a:pt x="5334000" y="38100"/>
                </a:lnTo>
                <a:cubicBezTo>
                  <a:pt x="5334000" y="59128"/>
                  <a:pt x="5316928" y="76200"/>
                  <a:pt x="52959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533400" y="4716782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38100" y="0"/>
                </a:moveTo>
                <a:lnTo>
                  <a:pt x="5219700" y="0"/>
                </a:lnTo>
                <a:cubicBezTo>
                  <a:pt x="5240728" y="0"/>
                  <a:pt x="5257800" y="17072"/>
                  <a:pt x="5257800" y="38100"/>
                </a:cubicBezTo>
                <a:lnTo>
                  <a:pt x="5257800" y="38100"/>
                </a:lnTo>
                <a:cubicBezTo>
                  <a:pt x="5257800" y="59128"/>
                  <a:pt x="5240728" y="76200"/>
                  <a:pt x="52197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537210" y="4949192"/>
            <a:ext cx="5322570" cy="426720"/>
          </a:xfrm>
          <a:custGeom>
            <a:avLst/>
            <a:gdLst/>
            <a:ahLst/>
            <a:cxnLst/>
            <a:rect l="l" t="t" r="r" b="b"/>
            <a:pathLst>
              <a:path w="5322570" h="426720">
                <a:moveTo>
                  <a:pt x="76199" y="0"/>
                </a:moveTo>
                <a:lnTo>
                  <a:pt x="5246371" y="0"/>
                </a:lnTo>
                <a:cubicBezTo>
                  <a:pt x="5288454" y="0"/>
                  <a:pt x="5322570" y="34116"/>
                  <a:pt x="5322570" y="76199"/>
                </a:cubicBezTo>
                <a:lnTo>
                  <a:pt x="5322570" y="350521"/>
                </a:lnTo>
                <a:cubicBezTo>
                  <a:pt x="5322570" y="392604"/>
                  <a:pt x="5288454" y="426720"/>
                  <a:pt x="5246371" y="426720"/>
                </a:cubicBezTo>
                <a:lnTo>
                  <a:pt x="76199" y="426720"/>
                </a:lnTo>
                <a:cubicBezTo>
                  <a:pt x="34144" y="426720"/>
                  <a:pt x="0" y="392576"/>
                  <a:pt x="0" y="3505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74370" y="50958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166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98208" y="5067300"/>
            <a:ext cx="3762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166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Converged Successfully:</a:t>
            </a:r>
            <a:r>
              <a:rPr lang="en-US" sz="1050" dirty="0">
                <a:solidFill>
                  <a:srgbClr val="0166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Model reached stable performance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72200" y="2697482"/>
            <a:ext cx="5638800" cy="3200400"/>
          </a:xfrm>
          <a:custGeom>
            <a:avLst/>
            <a:gdLst/>
            <a:ahLst/>
            <a:cxnLst/>
            <a:rect l="l" t="t" r="r" b="b"/>
            <a:pathLst>
              <a:path w="5638800" h="3200400">
                <a:moveTo>
                  <a:pt x="114286" y="0"/>
                </a:moveTo>
                <a:lnTo>
                  <a:pt x="5524514" y="0"/>
                </a:lnTo>
                <a:cubicBezTo>
                  <a:pt x="5587632" y="0"/>
                  <a:pt x="5638800" y="51168"/>
                  <a:pt x="5638800" y="114286"/>
                </a:cubicBezTo>
                <a:lnTo>
                  <a:pt x="5638800" y="3086114"/>
                </a:lnTo>
                <a:cubicBezTo>
                  <a:pt x="5638800" y="3149232"/>
                  <a:pt x="5587632" y="3200400"/>
                  <a:pt x="5524514" y="3200400"/>
                </a:cubicBezTo>
                <a:lnTo>
                  <a:pt x="114286" y="3200400"/>
                </a:lnTo>
                <a:cubicBezTo>
                  <a:pt x="51168" y="3200400"/>
                  <a:pt x="0" y="3149232"/>
                  <a:pt x="0" y="3086114"/>
                </a:cubicBezTo>
                <a:lnTo>
                  <a:pt x="0" y="114286"/>
                </a:lnTo>
                <a:cubicBezTo>
                  <a:pt x="0" y="51210"/>
                  <a:pt x="51210" y="0"/>
                  <a:pt x="114286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324600" y="2849882"/>
            <a:ext cx="541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Training Insights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24600" y="3230882"/>
            <a:ext cx="5334000" cy="571500"/>
          </a:xfrm>
          <a:custGeom>
            <a:avLst/>
            <a:gdLst/>
            <a:ahLst/>
            <a:cxnLst/>
            <a:rect l="l" t="t" r="r" b="b"/>
            <a:pathLst>
              <a:path w="5334000" h="571500">
                <a:moveTo>
                  <a:pt x="76198" y="0"/>
                </a:moveTo>
                <a:lnTo>
                  <a:pt x="5257802" y="0"/>
                </a:lnTo>
                <a:cubicBezTo>
                  <a:pt x="5299885" y="0"/>
                  <a:pt x="5334000" y="34115"/>
                  <a:pt x="5334000" y="76198"/>
                </a:cubicBezTo>
                <a:lnTo>
                  <a:pt x="5334000" y="495302"/>
                </a:lnTo>
                <a:cubicBezTo>
                  <a:pt x="5334000" y="537385"/>
                  <a:pt x="5299885" y="571500"/>
                  <a:pt x="52578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6438900" y="33451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EF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6515100" y="342138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95250"/>
                </a:moveTo>
                <a:lnTo>
                  <a:pt x="7293" y="95250"/>
                </a:lnTo>
                <a:cubicBezTo>
                  <a:pt x="-119" y="95250"/>
                  <a:pt x="-4673" y="87184"/>
                  <a:pt x="-863" y="80814"/>
                </a:cubicBezTo>
                <a:lnTo>
                  <a:pt x="14883" y="54560"/>
                </a:lnTo>
                <a:cubicBezTo>
                  <a:pt x="17472" y="50244"/>
                  <a:pt x="22116" y="47625"/>
                  <a:pt x="27146" y="47625"/>
                </a:cubicBezTo>
                <a:lnTo>
                  <a:pt x="55424" y="47625"/>
                </a:lnTo>
                <a:cubicBezTo>
                  <a:pt x="78075" y="9257"/>
                  <a:pt x="111859" y="7322"/>
                  <a:pt x="134451" y="10626"/>
                </a:cubicBezTo>
                <a:cubicBezTo>
                  <a:pt x="138261" y="11192"/>
                  <a:pt x="141238" y="14168"/>
                  <a:pt x="141774" y="17949"/>
                </a:cubicBezTo>
                <a:cubicBezTo>
                  <a:pt x="145078" y="40541"/>
                  <a:pt x="143143" y="74325"/>
                  <a:pt x="104775" y="96976"/>
                </a:cubicBezTo>
                <a:lnTo>
                  <a:pt x="104775" y="125254"/>
                </a:lnTo>
                <a:cubicBezTo>
                  <a:pt x="104775" y="130284"/>
                  <a:pt x="102156" y="134928"/>
                  <a:pt x="97840" y="137517"/>
                </a:cubicBezTo>
                <a:lnTo>
                  <a:pt x="71586" y="153263"/>
                </a:lnTo>
                <a:cubicBezTo>
                  <a:pt x="65246" y="157073"/>
                  <a:pt x="57150" y="152489"/>
                  <a:pt x="57150" y="145107"/>
                </a:cubicBezTo>
                <a:lnTo>
                  <a:pt x="57150" y="114300"/>
                </a:lnTo>
                <a:cubicBezTo>
                  <a:pt x="57150" y="103793"/>
                  <a:pt x="48607" y="95250"/>
                  <a:pt x="38100" y="95250"/>
                </a:cubicBezTo>
                <a:lnTo>
                  <a:pt x="38070" y="95250"/>
                </a:lnTo>
                <a:close/>
                <a:moveTo>
                  <a:pt x="119062" y="47625"/>
                </a:moveTo>
                <a:cubicBezTo>
                  <a:pt x="119062" y="39740"/>
                  <a:pt x="112660" y="33338"/>
                  <a:pt x="104775" y="33338"/>
                </a:cubicBezTo>
                <a:cubicBezTo>
                  <a:pt x="96890" y="33338"/>
                  <a:pt x="90488" y="39740"/>
                  <a:pt x="90488" y="47625"/>
                </a:cubicBezTo>
                <a:cubicBezTo>
                  <a:pt x="90488" y="55510"/>
                  <a:pt x="96890" y="61912"/>
                  <a:pt x="104775" y="61912"/>
                </a:cubicBezTo>
                <a:cubicBezTo>
                  <a:pt x="112660" y="61912"/>
                  <a:pt x="119062" y="55510"/>
                  <a:pt x="119062" y="47625"/>
                </a:cubicBezTo>
                <a:close/>
              </a:path>
            </a:pathLst>
          </a:custGeom>
          <a:solidFill>
            <a:srgbClr val="0092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858000" y="3345182"/>
            <a:ext cx="2609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Early Convergence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858000" y="3535682"/>
            <a:ext cx="2710873" cy="1600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reached 98% accuracy within first 5 epochs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24600" y="3878461"/>
            <a:ext cx="5334000" cy="571500"/>
          </a:xfrm>
          <a:custGeom>
            <a:avLst/>
            <a:gdLst/>
            <a:ahLst/>
            <a:cxnLst/>
            <a:rect l="l" t="t" r="r" b="b"/>
            <a:pathLst>
              <a:path w="5334000" h="571500">
                <a:moveTo>
                  <a:pt x="76198" y="0"/>
                </a:moveTo>
                <a:lnTo>
                  <a:pt x="5257802" y="0"/>
                </a:lnTo>
                <a:cubicBezTo>
                  <a:pt x="5299885" y="0"/>
                  <a:pt x="5334000" y="34115"/>
                  <a:pt x="5334000" y="76198"/>
                </a:cubicBezTo>
                <a:lnTo>
                  <a:pt x="5334000" y="495302"/>
                </a:lnTo>
                <a:cubicBezTo>
                  <a:pt x="5334000" y="537385"/>
                  <a:pt x="5299885" y="571500"/>
                  <a:pt x="52578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6438900" y="39927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BEA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6496050" y="406896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155D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6858000" y="3992761"/>
            <a:ext cx="2400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Good Generalization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858000" y="4183261"/>
            <a:ext cx="2609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and validation metrics closely aligned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24600" y="4526045"/>
            <a:ext cx="5334000" cy="571500"/>
          </a:xfrm>
          <a:custGeom>
            <a:avLst/>
            <a:gdLst/>
            <a:ahLst/>
            <a:cxnLst/>
            <a:rect l="l" t="t" r="r" b="b"/>
            <a:pathLst>
              <a:path w="5334000" h="571500">
                <a:moveTo>
                  <a:pt x="76198" y="0"/>
                </a:moveTo>
                <a:lnTo>
                  <a:pt x="5257802" y="0"/>
                </a:lnTo>
                <a:cubicBezTo>
                  <a:pt x="5299885" y="0"/>
                  <a:pt x="5334000" y="34115"/>
                  <a:pt x="5334000" y="76198"/>
                </a:cubicBezTo>
                <a:lnTo>
                  <a:pt x="5334000" y="495302"/>
                </a:lnTo>
                <a:cubicBezTo>
                  <a:pt x="5334000" y="537385"/>
                  <a:pt x="5299885" y="571500"/>
                  <a:pt x="52578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6438900" y="464034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FC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8"/>
          <p:cNvSpPr/>
          <p:nvPr/>
        </p:nvSpPr>
        <p:spPr>
          <a:xfrm>
            <a:off x="6515100" y="471654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6858000" y="4640345"/>
            <a:ext cx="2447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Overfitting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857999" y="4830845"/>
            <a:ext cx="2710874" cy="1600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Regularization techniques prevented overfitting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24600" y="5173624"/>
            <a:ext cx="5334000" cy="571500"/>
          </a:xfrm>
          <a:custGeom>
            <a:avLst/>
            <a:gdLst/>
            <a:ahLst/>
            <a:cxnLst/>
            <a:rect l="l" t="t" r="r" b="b"/>
            <a:pathLst>
              <a:path w="5334000" h="571500">
                <a:moveTo>
                  <a:pt x="76198" y="0"/>
                </a:moveTo>
                <a:lnTo>
                  <a:pt x="5257802" y="0"/>
                </a:lnTo>
                <a:cubicBezTo>
                  <a:pt x="5299885" y="0"/>
                  <a:pt x="5334000" y="34115"/>
                  <a:pt x="5334000" y="76198"/>
                </a:cubicBezTo>
                <a:lnTo>
                  <a:pt x="5334000" y="495302"/>
                </a:lnTo>
                <a:cubicBezTo>
                  <a:pt x="5334000" y="537385"/>
                  <a:pt x="5299885" y="571500"/>
                  <a:pt x="52578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62"/>
          <p:cNvSpPr/>
          <p:nvPr/>
        </p:nvSpPr>
        <p:spPr>
          <a:xfrm>
            <a:off x="6438900" y="528792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3E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Shape 63"/>
          <p:cNvSpPr/>
          <p:nvPr/>
        </p:nvSpPr>
        <p:spPr>
          <a:xfrm>
            <a:off x="6515100" y="536412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9810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6858000" y="5287924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Stable Training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6858000" y="5478424"/>
            <a:ext cx="2609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Smooth loss curves indicate stable gradient flow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5851" y="365851"/>
            <a:ext cx="439022" cy="439022"/>
          </a:xfrm>
          <a:custGeom>
            <a:avLst/>
            <a:gdLst/>
            <a:ahLst/>
            <a:cxnLst/>
            <a:rect l="l" t="t" r="r" b="b"/>
            <a:pathLst>
              <a:path w="439022" h="439022">
                <a:moveTo>
                  <a:pt x="109755" y="0"/>
                </a:moveTo>
                <a:lnTo>
                  <a:pt x="329266" y="0"/>
                </a:lnTo>
                <a:cubicBezTo>
                  <a:pt x="389842" y="0"/>
                  <a:pt x="439022" y="49180"/>
                  <a:pt x="439022" y="109755"/>
                </a:cubicBezTo>
                <a:lnTo>
                  <a:pt x="439022" y="329266"/>
                </a:lnTo>
                <a:cubicBezTo>
                  <a:pt x="439022" y="389842"/>
                  <a:pt x="389842" y="439022"/>
                  <a:pt x="329266" y="439022"/>
                </a:cubicBezTo>
                <a:lnTo>
                  <a:pt x="109755" y="439022"/>
                </a:lnTo>
                <a:cubicBezTo>
                  <a:pt x="49180" y="439022"/>
                  <a:pt x="0" y="389842"/>
                  <a:pt x="0" y="329266"/>
                </a:cubicBezTo>
                <a:lnTo>
                  <a:pt x="0" y="109755"/>
                </a:lnTo>
                <a:cubicBezTo>
                  <a:pt x="0" y="49180"/>
                  <a:pt x="49180" y="0"/>
                  <a:pt x="109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8DB"/>
              </a:gs>
              <a:gs pos="100000">
                <a:srgbClr val="155DFC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0120" y="365851"/>
            <a:ext cx="530485" cy="4390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14629" y="402437"/>
            <a:ext cx="3420711" cy="365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93" b="1" dirty="0">
                <a:solidFill>
                  <a:srgbClr val="1D293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5851" y="987799"/>
            <a:ext cx="3722539" cy="2048768"/>
          </a:xfrm>
          <a:custGeom>
            <a:avLst/>
            <a:gdLst/>
            <a:ahLst/>
            <a:cxnLst/>
            <a:rect l="l" t="t" r="r" b="b"/>
            <a:pathLst>
              <a:path w="3722539" h="2048768">
                <a:moveTo>
                  <a:pt x="109753" y="0"/>
                </a:moveTo>
                <a:lnTo>
                  <a:pt x="3612786" y="0"/>
                </a:lnTo>
                <a:cubicBezTo>
                  <a:pt x="3673401" y="0"/>
                  <a:pt x="3722539" y="49138"/>
                  <a:pt x="3722539" y="109753"/>
                </a:cubicBezTo>
                <a:lnTo>
                  <a:pt x="3722539" y="1939016"/>
                </a:lnTo>
                <a:cubicBezTo>
                  <a:pt x="3722539" y="1999630"/>
                  <a:pt x="3673401" y="2048768"/>
                  <a:pt x="3612786" y="2048768"/>
                </a:cubicBezTo>
                <a:lnTo>
                  <a:pt x="109753" y="2048768"/>
                </a:lnTo>
                <a:cubicBezTo>
                  <a:pt x="49138" y="2048768"/>
                  <a:pt x="0" y="1999630"/>
                  <a:pt x="0" y="1939016"/>
                </a:cubicBezTo>
                <a:lnTo>
                  <a:pt x="0" y="109753"/>
                </a:lnTo>
                <a:cubicBezTo>
                  <a:pt x="0" y="49138"/>
                  <a:pt x="49138" y="0"/>
                  <a:pt x="109753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71034" y="1134140"/>
            <a:ext cx="3512174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96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Per-Class Accuracy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2192" y="1499991"/>
            <a:ext cx="667679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Non-tumor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579857" y="1499991"/>
            <a:ext cx="429875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99.2%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2192" y="1719502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12192" y="1719502"/>
            <a:ext cx="3402419" cy="73170"/>
          </a:xfrm>
          <a:custGeom>
            <a:avLst/>
            <a:gdLst/>
            <a:ahLst/>
            <a:cxnLst/>
            <a:rect l="l" t="t" r="r" b="b"/>
            <a:pathLst>
              <a:path w="3402419" h="73170">
                <a:moveTo>
                  <a:pt x="36585" y="0"/>
                </a:moveTo>
                <a:lnTo>
                  <a:pt x="3365833" y="0"/>
                </a:lnTo>
                <a:cubicBezTo>
                  <a:pt x="3386039" y="0"/>
                  <a:pt x="3402419" y="16380"/>
                  <a:pt x="3402419" y="36585"/>
                </a:cubicBezTo>
                <a:lnTo>
                  <a:pt x="3402419" y="36585"/>
                </a:lnTo>
                <a:cubicBezTo>
                  <a:pt x="3402419" y="56791"/>
                  <a:pt x="3386039" y="73170"/>
                  <a:pt x="3365833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12192" y="1865842"/>
            <a:ext cx="850605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Necrotic/Core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579857" y="1865842"/>
            <a:ext cx="429875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87.3%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2192" y="2085353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512192" y="2085353"/>
            <a:ext cx="2990836" cy="73170"/>
          </a:xfrm>
          <a:custGeom>
            <a:avLst/>
            <a:gdLst/>
            <a:ahLst/>
            <a:cxnLst/>
            <a:rect l="l" t="t" r="r" b="b"/>
            <a:pathLst>
              <a:path w="2990836" h="73170">
                <a:moveTo>
                  <a:pt x="36585" y="0"/>
                </a:moveTo>
                <a:lnTo>
                  <a:pt x="2954251" y="0"/>
                </a:lnTo>
                <a:cubicBezTo>
                  <a:pt x="2974456" y="0"/>
                  <a:pt x="2990836" y="16380"/>
                  <a:pt x="2990836" y="36585"/>
                </a:cubicBezTo>
                <a:lnTo>
                  <a:pt x="2990836" y="36585"/>
                </a:lnTo>
                <a:cubicBezTo>
                  <a:pt x="2990836" y="56791"/>
                  <a:pt x="2974456" y="73170"/>
                  <a:pt x="2954251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12192" y="2231694"/>
            <a:ext cx="46646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Edema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579857" y="2231694"/>
            <a:ext cx="429875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91.8%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12192" y="2451205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12192" y="2451205"/>
            <a:ext cx="3146323" cy="73170"/>
          </a:xfrm>
          <a:custGeom>
            <a:avLst/>
            <a:gdLst/>
            <a:ahLst/>
            <a:cxnLst/>
            <a:rect l="l" t="t" r="r" b="b"/>
            <a:pathLst>
              <a:path w="3146323" h="73170">
                <a:moveTo>
                  <a:pt x="36585" y="0"/>
                </a:moveTo>
                <a:lnTo>
                  <a:pt x="3109737" y="0"/>
                </a:lnTo>
                <a:cubicBezTo>
                  <a:pt x="3129943" y="0"/>
                  <a:pt x="3146323" y="16380"/>
                  <a:pt x="3146323" y="36585"/>
                </a:cubicBezTo>
                <a:lnTo>
                  <a:pt x="3146323" y="36585"/>
                </a:lnTo>
                <a:cubicBezTo>
                  <a:pt x="3146323" y="56791"/>
                  <a:pt x="3129943" y="73170"/>
                  <a:pt x="3109737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12192" y="2597545"/>
            <a:ext cx="667679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579857" y="2597545"/>
            <a:ext cx="429875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D08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89.5%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2192" y="2817056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12192" y="2817056"/>
            <a:ext cx="3073152" cy="73170"/>
          </a:xfrm>
          <a:custGeom>
            <a:avLst/>
            <a:gdLst/>
            <a:ahLst/>
            <a:cxnLst/>
            <a:rect l="l" t="t" r="r" b="b"/>
            <a:pathLst>
              <a:path w="3073152" h="73170">
                <a:moveTo>
                  <a:pt x="36585" y="0"/>
                </a:moveTo>
                <a:lnTo>
                  <a:pt x="3036567" y="0"/>
                </a:lnTo>
                <a:cubicBezTo>
                  <a:pt x="3056773" y="0"/>
                  <a:pt x="3073152" y="16380"/>
                  <a:pt x="3073152" y="36585"/>
                </a:cubicBezTo>
                <a:lnTo>
                  <a:pt x="3073152" y="36585"/>
                </a:lnTo>
                <a:cubicBezTo>
                  <a:pt x="3073152" y="56791"/>
                  <a:pt x="3056773" y="73170"/>
                  <a:pt x="3036567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235645" y="987799"/>
            <a:ext cx="3722539" cy="2048768"/>
          </a:xfrm>
          <a:custGeom>
            <a:avLst/>
            <a:gdLst/>
            <a:ahLst/>
            <a:cxnLst/>
            <a:rect l="l" t="t" r="r" b="b"/>
            <a:pathLst>
              <a:path w="3722539" h="2048768">
                <a:moveTo>
                  <a:pt x="109753" y="0"/>
                </a:moveTo>
                <a:lnTo>
                  <a:pt x="3612786" y="0"/>
                </a:lnTo>
                <a:cubicBezTo>
                  <a:pt x="3673401" y="0"/>
                  <a:pt x="3722539" y="49138"/>
                  <a:pt x="3722539" y="109753"/>
                </a:cubicBezTo>
                <a:lnTo>
                  <a:pt x="3722539" y="1939016"/>
                </a:lnTo>
                <a:cubicBezTo>
                  <a:pt x="3722539" y="1999630"/>
                  <a:pt x="3673401" y="2048768"/>
                  <a:pt x="3612786" y="2048768"/>
                </a:cubicBezTo>
                <a:lnTo>
                  <a:pt x="109753" y="2048768"/>
                </a:lnTo>
                <a:cubicBezTo>
                  <a:pt x="49138" y="2048768"/>
                  <a:pt x="0" y="1999630"/>
                  <a:pt x="0" y="1939016"/>
                </a:cubicBezTo>
                <a:lnTo>
                  <a:pt x="0" y="109753"/>
                </a:lnTo>
                <a:cubicBezTo>
                  <a:pt x="0" y="49138"/>
                  <a:pt x="49138" y="0"/>
                  <a:pt x="109753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340828" y="1134140"/>
            <a:ext cx="3512174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96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Dice Coefficient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381986" y="1499991"/>
            <a:ext cx="46646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Overall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492409" y="1499991"/>
            <a:ext cx="38414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0.985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381986" y="1719502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4381986" y="1719502"/>
            <a:ext cx="3374980" cy="73170"/>
          </a:xfrm>
          <a:custGeom>
            <a:avLst/>
            <a:gdLst/>
            <a:ahLst/>
            <a:cxnLst/>
            <a:rect l="l" t="t" r="r" b="b"/>
            <a:pathLst>
              <a:path w="3374980" h="73170">
                <a:moveTo>
                  <a:pt x="36585" y="0"/>
                </a:moveTo>
                <a:lnTo>
                  <a:pt x="3338395" y="0"/>
                </a:lnTo>
                <a:cubicBezTo>
                  <a:pt x="3358600" y="0"/>
                  <a:pt x="3374980" y="16380"/>
                  <a:pt x="3374980" y="36585"/>
                </a:cubicBezTo>
                <a:lnTo>
                  <a:pt x="3374980" y="36585"/>
                </a:lnTo>
                <a:cubicBezTo>
                  <a:pt x="3374980" y="56791"/>
                  <a:pt x="3358600" y="73170"/>
                  <a:pt x="3338395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381986" y="1865842"/>
            <a:ext cx="1152432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WT (Whole Tumor)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492409" y="1865842"/>
            <a:ext cx="38414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0.912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381986" y="2085353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4381986" y="2085353"/>
            <a:ext cx="3128030" cy="73170"/>
          </a:xfrm>
          <a:custGeom>
            <a:avLst/>
            <a:gdLst/>
            <a:ahLst/>
            <a:cxnLst/>
            <a:rect l="l" t="t" r="r" b="b"/>
            <a:pathLst>
              <a:path w="3128030" h="73170">
                <a:moveTo>
                  <a:pt x="36585" y="0"/>
                </a:moveTo>
                <a:lnTo>
                  <a:pt x="3091445" y="0"/>
                </a:lnTo>
                <a:cubicBezTo>
                  <a:pt x="3111650" y="0"/>
                  <a:pt x="3128030" y="16380"/>
                  <a:pt x="3128030" y="36585"/>
                </a:cubicBezTo>
                <a:lnTo>
                  <a:pt x="3128030" y="36585"/>
                </a:lnTo>
                <a:cubicBezTo>
                  <a:pt x="3128030" y="56791"/>
                  <a:pt x="3111650" y="73170"/>
                  <a:pt x="3091445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381986" y="2231694"/>
            <a:ext cx="1042677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TC (Tumor Core)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492409" y="2231694"/>
            <a:ext cx="38414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4F39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0.887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381986" y="2451205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4381986" y="2451205"/>
            <a:ext cx="3045713" cy="73170"/>
          </a:xfrm>
          <a:custGeom>
            <a:avLst/>
            <a:gdLst/>
            <a:ahLst/>
            <a:cxnLst/>
            <a:rect l="l" t="t" r="r" b="b"/>
            <a:pathLst>
              <a:path w="3045713" h="73170">
                <a:moveTo>
                  <a:pt x="36585" y="0"/>
                </a:moveTo>
                <a:lnTo>
                  <a:pt x="3009128" y="0"/>
                </a:lnTo>
                <a:cubicBezTo>
                  <a:pt x="3029334" y="0"/>
                  <a:pt x="3045713" y="16380"/>
                  <a:pt x="3045713" y="36585"/>
                </a:cubicBezTo>
                <a:lnTo>
                  <a:pt x="3045713" y="36585"/>
                </a:lnTo>
                <a:cubicBezTo>
                  <a:pt x="3045713" y="56791"/>
                  <a:pt x="3029334" y="73170"/>
                  <a:pt x="3009128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615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4381986" y="2597545"/>
            <a:ext cx="95121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(Enhancing)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492409" y="2597545"/>
            <a:ext cx="38414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9810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0.791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381986" y="2817056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4381986" y="2817056"/>
            <a:ext cx="2716447" cy="73170"/>
          </a:xfrm>
          <a:custGeom>
            <a:avLst/>
            <a:gdLst/>
            <a:ahLst/>
            <a:cxnLst/>
            <a:rect l="l" t="t" r="r" b="b"/>
            <a:pathLst>
              <a:path w="2716447" h="73170">
                <a:moveTo>
                  <a:pt x="36585" y="0"/>
                </a:moveTo>
                <a:lnTo>
                  <a:pt x="2679862" y="0"/>
                </a:lnTo>
                <a:cubicBezTo>
                  <a:pt x="2700067" y="0"/>
                  <a:pt x="2716447" y="16380"/>
                  <a:pt x="2716447" y="36585"/>
                </a:cubicBezTo>
                <a:lnTo>
                  <a:pt x="2716447" y="36585"/>
                </a:lnTo>
                <a:cubicBezTo>
                  <a:pt x="2716447" y="56791"/>
                  <a:pt x="2700067" y="73170"/>
                  <a:pt x="267986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AD4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8105554" y="987799"/>
            <a:ext cx="3722539" cy="2048768"/>
          </a:xfrm>
          <a:custGeom>
            <a:avLst/>
            <a:gdLst/>
            <a:ahLst/>
            <a:cxnLst/>
            <a:rect l="l" t="t" r="r" b="b"/>
            <a:pathLst>
              <a:path w="3722539" h="2048768">
                <a:moveTo>
                  <a:pt x="109753" y="0"/>
                </a:moveTo>
                <a:lnTo>
                  <a:pt x="3612786" y="0"/>
                </a:lnTo>
                <a:cubicBezTo>
                  <a:pt x="3673401" y="0"/>
                  <a:pt x="3722539" y="49138"/>
                  <a:pt x="3722539" y="109753"/>
                </a:cubicBezTo>
                <a:lnTo>
                  <a:pt x="3722539" y="1939016"/>
                </a:lnTo>
                <a:cubicBezTo>
                  <a:pt x="3722539" y="1999630"/>
                  <a:pt x="3673401" y="2048768"/>
                  <a:pt x="3612786" y="2048768"/>
                </a:cubicBezTo>
                <a:lnTo>
                  <a:pt x="109753" y="2048768"/>
                </a:lnTo>
                <a:cubicBezTo>
                  <a:pt x="49138" y="2048768"/>
                  <a:pt x="0" y="1999630"/>
                  <a:pt x="0" y="1939016"/>
                </a:cubicBezTo>
                <a:lnTo>
                  <a:pt x="0" y="109753"/>
                </a:lnTo>
                <a:cubicBezTo>
                  <a:pt x="0" y="49138"/>
                  <a:pt x="49138" y="0"/>
                  <a:pt x="109753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210736" y="1134140"/>
            <a:ext cx="3512174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96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IoU (Jaccard Index)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251894" y="1499991"/>
            <a:ext cx="46646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Overall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362203" y="1499991"/>
            <a:ext cx="38414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0092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0.971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51894" y="1719502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8251894" y="1719502"/>
            <a:ext cx="3329248" cy="73170"/>
          </a:xfrm>
          <a:custGeom>
            <a:avLst/>
            <a:gdLst/>
            <a:ahLst/>
            <a:cxnLst/>
            <a:rect l="l" t="t" r="r" b="b"/>
            <a:pathLst>
              <a:path w="3329248" h="73170">
                <a:moveTo>
                  <a:pt x="36585" y="0"/>
                </a:moveTo>
                <a:lnTo>
                  <a:pt x="3292663" y="0"/>
                </a:lnTo>
                <a:cubicBezTo>
                  <a:pt x="3312869" y="0"/>
                  <a:pt x="3329248" y="16380"/>
                  <a:pt x="3329248" y="36585"/>
                </a:cubicBezTo>
                <a:lnTo>
                  <a:pt x="3329248" y="36585"/>
                </a:lnTo>
                <a:cubicBezTo>
                  <a:pt x="3329248" y="56791"/>
                  <a:pt x="3312869" y="73170"/>
                  <a:pt x="3292663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00B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8251894" y="1865842"/>
            <a:ext cx="1152432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WT (Whole Tumor)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362203" y="1865842"/>
            <a:ext cx="38414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0.842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51894" y="2085353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8251894" y="2085353"/>
            <a:ext cx="2890227" cy="73170"/>
          </a:xfrm>
          <a:custGeom>
            <a:avLst/>
            <a:gdLst/>
            <a:ahLst/>
            <a:cxnLst/>
            <a:rect l="l" t="t" r="r" b="b"/>
            <a:pathLst>
              <a:path w="2890227" h="73170">
                <a:moveTo>
                  <a:pt x="36585" y="0"/>
                </a:moveTo>
                <a:lnTo>
                  <a:pt x="2853641" y="0"/>
                </a:lnTo>
                <a:cubicBezTo>
                  <a:pt x="2873847" y="0"/>
                  <a:pt x="2890227" y="16380"/>
                  <a:pt x="2890227" y="36585"/>
                </a:cubicBezTo>
                <a:lnTo>
                  <a:pt x="2890227" y="36585"/>
                </a:lnTo>
                <a:cubicBezTo>
                  <a:pt x="2890227" y="56791"/>
                  <a:pt x="2873847" y="73170"/>
                  <a:pt x="2853641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2B7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8251894" y="2231694"/>
            <a:ext cx="1042677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TC (Tumor Core)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362203" y="2231694"/>
            <a:ext cx="38414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4F39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0.798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51894" y="2451205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8251894" y="2451205"/>
            <a:ext cx="2734740" cy="73170"/>
          </a:xfrm>
          <a:custGeom>
            <a:avLst/>
            <a:gdLst/>
            <a:ahLst/>
            <a:cxnLst/>
            <a:rect l="l" t="t" r="r" b="b"/>
            <a:pathLst>
              <a:path w="2734740" h="73170">
                <a:moveTo>
                  <a:pt x="36585" y="0"/>
                </a:moveTo>
                <a:lnTo>
                  <a:pt x="2698155" y="0"/>
                </a:lnTo>
                <a:cubicBezTo>
                  <a:pt x="2718360" y="0"/>
                  <a:pt x="2734740" y="16380"/>
                  <a:pt x="2734740" y="36585"/>
                </a:cubicBezTo>
                <a:lnTo>
                  <a:pt x="2734740" y="36585"/>
                </a:lnTo>
                <a:cubicBezTo>
                  <a:pt x="2734740" y="56791"/>
                  <a:pt x="2718360" y="73170"/>
                  <a:pt x="2698155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615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8251894" y="2597545"/>
            <a:ext cx="95121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(Enhancing)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362203" y="2597545"/>
            <a:ext cx="38414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9810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0.658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251894" y="2817056"/>
            <a:ext cx="3429857" cy="73170"/>
          </a:xfrm>
          <a:custGeom>
            <a:avLst/>
            <a:gdLst/>
            <a:ahLst/>
            <a:cxnLst/>
            <a:rect l="l" t="t" r="r" b="b"/>
            <a:pathLst>
              <a:path w="3429857" h="73170">
                <a:moveTo>
                  <a:pt x="36585" y="0"/>
                </a:moveTo>
                <a:lnTo>
                  <a:pt x="3393272" y="0"/>
                </a:lnTo>
                <a:cubicBezTo>
                  <a:pt x="3413478" y="0"/>
                  <a:pt x="3429857" y="16380"/>
                  <a:pt x="3429857" y="36585"/>
                </a:cubicBezTo>
                <a:lnTo>
                  <a:pt x="3429857" y="36585"/>
                </a:lnTo>
                <a:cubicBezTo>
                  <a:pt x="3429857" y="56791"/>
                  <a:pt x="3413478" y="73170"/>
                  <a:pt x="3393272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8251894" y="2817056"/>
            <a:ext cx="2259133" cy="73170"/>
          </a:xfrm>
          <a:custGeom>
            <a:avLst/>
            <a:gdLst/>
            <a:ahLst/>
            <a:cxnLst/>
            <a:rect l="l" t="t" r="r" b="b"/>
            <a:pathLst>
              <a:path w="2259133" h="73170">
                <a:moveTo>
                  <a:pt x="36585" y="0"/>
                </a:moveTo>
                <a:lnTo>
                  <a:pt x="2222548" y="0"/>
                </a:lnTo>
                <a:cubicBezTo>
                  <a:pt x="2242753" y="0"/>
                  <a:pt x="2259133" y="16380"/>
                  <a:pt x="2259133" y="36585"/>
                </a:cubicBezTo>
                <a:lnTo>
                  <a:pt x="2259133" y="36585"/>
                </a:lnTo>
                <a:cubicBezTo>
                  <a:pt x="2259133" y="56791"/>
                  <a:pt x="2242753" y="73170"/>
                  <a:pt x="2222548" y="73170"/>
                </a:cubicBezTo>
                <a:lnTo>
                  <a:pt x="36585" y="73170"/>
                </a:lnTo>
                <a:cubicBezTo>
                  <a:pt x="16393" y="73170"/>
                  <a:pt x="0" y="56777"/>
                  <a:pt x="0" y="36585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AD4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365851" y="3182908"/>
            <a:ext cx="5661551" cy="3310956"/>
          </a:xfrm>
          <a:custGeom>
            <a:avLst/>
            <a:gdLst/>
            <a:ahLst/>
            <a:cxnLst/>
            <a:rect l="l" t="t" r="r" b="b"/>
            <a:pathLst>
              <a:path w="5661551" h="3310956">
                <a:moveTo>
                  <a:pt x="109758" y="0"/>
                </a:moveTo>
                <a:lnTo>
                  <a:pt x="5551793" y="0"/>
                </a:lnTo>
                <a:cubicBezTo>
                  <a:pt x="5612411" y="0"/>
                  <a:pt x="5661551" y="49140"/>
                  <a:pt x="5661551" y="109758"/>
                </a:cubicBezTo>
                <a:lnTo>
                  <a:pt x="5661551" y="3201198"/>
                </a:lnTo>
                <a:cubicBezTo>
                  <a:pt x="5661551" y="3261815"/>
                  <a:pt x="5612411" y="3310956"/>
                  <a:pt x="5551793" y="3310956"/>
                </a:cubicBezTo>
                <a:lnTo>
                  <a:pt x="109758" y="3310956"/>
                </a:lnTo>
                <a:cubicBezTo>
                  <a:pt x="49140" y="3310956"/>
                  <a:pt x="0" y="3261815"/>
                  <a:pt x="0" y="3201198"/>
                </a:cubicBezTo>
                <a:lnTo>
                  <a:pt x="0" y="109758"/>
                </a:lnTo>
                <a:cubicBezTo>
                  <a:pt x="0" y="49181"/>
                  <a:pt x="49181" y="0"/>
                  <a:pt x="109758" y="0"/>
                </a:cubicBezTo>
                <a:close/>
              </a:path>
            </a:pathLst>
          </a:custGeom>
          <a:gradFill flip="none" rotWithShape="1">
            <a:gsLst>
              <a:gs pos="0">
                <a:srgbClr val="ECFEFF"/>
              </a:gs>
              <a:gs pos="100000">
                <a:srgbClr val="EFF6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512192" y="3329248"/>
            <a:ext cx="5451187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Metric Definitions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12192" y="3695100"/>
            <a:ext cx="5368870" cy="475607"/>
          </a:xfrm>
          <a:custGeom>
            <a:avLst/>
            <a:gdLst/>
            <a:ahLst/>
            <a:cxnLst/>
            <a:rect l="l" t="t" r="r" b="b"/>
            <a:pathLst>
              <a:path w="5368870" h="475607">
                <a:moveTo>
                  <a:pt x="73172" y="0"/>
                </a:moveTo>
                <a:lnTo>
                  <a:pt x="5295698" y="0"/>
                </a:lnTo>
                <a:cubicBezTo>
                  <a:pt x="5336110" y="0"/>
                  <a:pt x="5368870" y="32760"/>
                  <a:pt x="5368870" y="73172"/>
                </a:cubicBezTo>
                <a:lnTo>
                  <a:pt x="5368870" y="402435"/>
                </a:lnTo>
                <a:cubicBezTo>
                  <a:pt x="5368870" y="442847"/>
                  <a:pt x="5336110" y="475607"/>
                  <a:pt x="5295698" y="475607"/>
                </a:cubicBezTo>
                <a:lnTo>
                  <a:pt x="73172" y="475607"/>
                </a:lnTo>
                <a:cubicBezTo>
                  <a:pt x="32760" y="475607"/>
                  <a:pt x="0" y="442847"/>
                  <a:pt x="0" y="402435"/>
                </a:cubicBezTo>
                <a:lnTo>
                  <a:pt x="0" y="73172"/>
                </a:lnTo>
                <a:cubicBezTo>
                  <a:pt x="0" y="32760"/>
                  <a:pt x="32760" y="0"/>
                  <a:pt x="7317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585362" y="3768270"/>
            <a:ext cx="528655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Dice Coefficient (F1-Score)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585362" y="3951196"/>
            <a:ext cx="5277407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Measures overlap between prediction and ground truth. Range: 0-1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512192" y="4243765"/>
            <a:ext cx="5368870" cy="475607"/>
          </a:xfrm>
          <a:custGeom>
            <a:avLst/>
            <a:gdLst/>
            <a:ahLst/>
            <a:cxnLst/>
            <a:rect l="l" t="t" r="r" b="b"/>
            <a:pathLst>
              <a:path w="5368870" h="475607">
                <a:moveTo>
                  <a:pt x="73172" y="0"/>
                </a:moveTo>
                <a:lnTo>
                  <a:pt x="5295698" y="0"/>
                </a:lnTo>
                <a:cubicBezTo>
                  <a:pt x="5336110" y="0"/>
                  <a:pt x="5368870" y="32760"/>
                  <a:pt x="5368870" y="73172"/>
                </a:cubicBezTo>
                <a:lnTo>
                  <a:pt x="5368870" y="402435"/>
                </a:lnTo>
                <a:cubicBezTo>
                  <a:pt x="5368870" y="442847"/>
                  <a:pt x="5336110" y="475607"/>
                  <a:pt x="5295698" y="475607"/>
                </a:cubicBezTo>
                <a:lnTo>
                  <a:pt x="73172" y="475607"/>
                </a:lnTo>
                <a:cubicBezTo>
                  <a:pt x="32760" y="475607"/>
                  <a:pt x="0" y="442847"/>
                  <a:pt x="0" y="402435"/>
                </a:cubicBezTo>
                <a:lnTo>
                  <a:pt x="0" y="73172"/>
                </a:lnTo>
                <a:cubicBezTo>
                  <a:pt x="0" y="32760"/>
                  <a:pt x="32760" y="0"/>
                  <a:pt x="7317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585362" y="4316936"/>
            <a:ext cx="528655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IoU (Intersection over Union)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585362" y="4499861"/>
            <a:ext cx="5277407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Ratio of intersection to union. More strict than Dice.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512192" y="4792426"/>
            <a:ext cx="5368870" cy="475607"/>
          </a:xfrm>
          <a:custGeom>
            <a:avLst/>
            <a:gdLst/>
            <a:ahLst/>
            <a:cxnLst/>
            <a:rect l="l" t="t" r="r" b="b"/>
            <a:pathLst>
              <a:path w="5368870" h="475607">
                <a:moveTo>
                  <a:pt x="73172" y="0"/>
                </a:moveTo>
                <a:lnTo>
                  <a:pt x="5295698" y="0"/>
                </a:lnTo>
                <a:cubicBezTo>
                  <a:pt x="5336110" y="0"/>
                  <a:pt x="5368870" y="32760"/>
                  <a:pt x="5368870" y="73172"/>
                </a:cubicBezTo>
                <a:lnTo>
                  <a:pt x="5368870" y="402435"/>
                </a:lnTo>
                <a:cubicBezTo>
                  <a:pt x="5368870" y="442847"/>
                  <a:pt x="5336110" y="475607"/>
                  <a:pt x="5295698" y="475607"/>
                </a:cubicBezTo>
                <a:lnTo>
                  <a:pt x="73172" y="475607"/>
                </a:lnTo>
                <a:cubicBezTo>
                  <a:pt x="32760" y="475607"/>
                  <a:pt x="0" y="442847"/>
                  <a:pt x="0" y="402435"/>
                </a:cubicBezTo>
                <a:lnTo>
                  <a:pt x="0" y="73172"/>
                </a:lnTo>
                <a:cubicBezTo>
                  <a:pt x="0" y="32760"/>
                  <a:pt x="32760" y="0"/>
                  <a:pt x="7317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585362" y="4865597"/>
            <a:ext cx="528655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Sensitivity (Recall)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585362" y="5048522"/>
            <a:ext cx="5277407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True Positive Rate - ability to detect tumor regions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512192" y="5341087"/>
            <a:ext cx="5368870" cy="475607"/>
          </a:xfrm>
          <a:custGeom>
            <a:avLst/>
            <a:gdLst/>
            <a:ahLst/>
            <a:cxnLst/>
            <a:rect l="l" t="t" r="r" b="b"/>
            <a:pathLst>
              <a:path w="5368870" h="475607">
                <a:moveTo>
                  <a:pt x="73172" y="0"/>
                </a:moveTo>
                <a:lnTo>
                  <a:pt x="5295698" y="0"/>
                </a:lnTo>
                <a:cubicBezTo>
                  <a:pt x="5336110" y="0"/>
                  <a:pt x="5368870" y="32760"/>
                  <a:pt x="5368870" y="73172"/>
                </a:cubicBezTo>
                <a:lnTo>
                  <a:pt x="5368870" y="402435"/>
                </a:lnTo>
                <a:cubicBezTo>
                  <a:pt x="5368870" y="442847"/>
                  <a:pt x="5336110" y="475607"/>
                  <a:pt x="5295698" y="475607"/>
                </a:cubicBezTo>
                <a:lnTo>
                  <a:pt x="73172" y="475607"/>
                </a:lnTo>
                <a:cubicBezTo>
                  <a:pt x="32760" y="475607"/>
                  <a:pt x="0" y="442847"/>
                  <a:pt x="0" y="402435"/>
                </a:cubicBezTo>
                <a:lnTo>
                  <a:pt x="0" y="73172"/>
                </a:lnTo>
                <a:cubicBezTo>
                  <a:pt x="0" y="32760"/>
                  <a:pt x="32760" y="0"/>
                  <a:pt x="7317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585362" y="5414258"/>
            <a:ext cx="528655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Specificity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585362" y="5597184"/>
            <a:ext cx="5277407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4555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True Negative Rate - ability to identify healthy tissue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6170657" y="3182908"/>
            <a:ext cx="5661551" cy="3310956"/>
          </a:xfrm>
          <a:custGeom>
            <a:avLst/>
            <a:gdLst/>
            <a:ahLst/>
            <a:cxnLst/>
            <a:rect l="l" t="t" r="r" b="b"/>
            <a:pathLst>
              <a:path w="5661551" h="3310956">
                <a:moveTo>
                  <a:pt x="109758" y="0"/>
                </a:moveTo>
                <a:lnTo>
                  <a:pt x="5551793" y="0"/>
                </a:lnTo>
                <a:cubicBezTo>
                  <a:pt x="5612411" y="0"/>
                  <a:pt x="5661551" y="49140"/>
                  <a:pt x="5661551" y="109758"/>
                </a:cubicBezTo>
                <a:lnTo>
                  <a:pt x="5661551" y="3201198"/>
                </a:lnTo>
                <a:cubicBezTo>
                  <a:pt x="5661551" y="3261815"/>
                  <a:pt x="5612411" y="3310956"/>
                  <a:pt x="5551793" y="3310956"/>
                </a:cubicBezTo>
                <a:lnTo>
                  <a:pt x="109758" y="3310956"/>
                </a:lnTo>
                <a:cubicBezTo>
                  <a:pt x="49140" y="3310956"/>
                  <a:pt x="0" y="3261815"/>
                  <a:pt x="0" y="3201198"/>
                </a:cubicBezTo>
                <a:lnTo>
                  <a:pt x="0" y="109758"/>
                </a:lnTo>
                <a:cubicBezTo>
                  <a:pt x="0" y="49181"/>
                  <a:pt x="49181" y="0"/>
                  <a:pt x="109758" y="0"/>
                </a:cubicBezTo>
                <a:close/>
              </a:path>
            </a:pathLst>
          </a:custGeom>
          <a:solidFill>
            <a:srgbClr val="F8FAF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6316997" y="3329248"/>
            <a:ext cx="5451187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1D2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Summary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6316997" y="3695100"/>
            <a:ext cx="5368870" cy="475607"/>
          </a:xfrm>
          <a:custGeom>
            <a:avLst/>
            <a:gdLst/>
            <a:ahLst/>
            <a:cxnLst/>
            <a:rect l="l" t="t" r="r" b="b"/>
            <a:pathLst>
              <a:path w="5368870" h="475607">
                <a:moveTo>
                  <a:pt x="73172" y="0"/>
                </a:moveTo>
                <a:lnTo>
                  <a:pt x="5295698" y="0"/>
                </a:lnTo>
                <a:cubicBezTo>
                  <a:pt x="5336110" y="0"/>
                  <a:pt x="5368870" y="32760"/>
                  <a:pt x="5368870" y="73172"/>
                </a:cubicBezTo>
                <a:lnTo>
                  <a:pt x="5368870" y="402435"/>
                </a:lnTo>
                <a:cubicBezTo>
                  <a:pt x="5368870" y="442847"/>
                  <a:pt x="5336110" y="475607"/>
                  <a:pt x="5295698" y="475607"/>
                </a:cubicBezTo>
                <a:lnTo>
                  <a:pt x="73172" y="475607"/>
                </a:lnTo>
                <a:cubicBezTo>
                  <a:pt x="32760" y="475607"/>
                  <a:pt x="0" y="442847"/>
                  <a:pt x="0" y="402435"/>
                </a:cubicBezTo>
                <a:lnTo>
                  <a:pt x="0" y="73172"/>
                </a:lnTo>
                <a:cubicBezTo>
                  <a:pt x="0" y="32760"/>
                  <a:pt x="32760" y="0"/>
                  <a:pt x="7317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6" name="Text 74"/>
          <p:cNvSpPr/>
          <p:nvPr/>
        </p:nvSpPr>
        <p:spPr>
          <a:xfrm>
            <a:off x="6426753" y="3823148"/>
            <a:ext cx="731703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Sensitivity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1054317" y="3804855"/>
            <a:ext cx="612801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00A63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92.4%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316997" y="4243877"/>
            <a:ext cx="5368870" cy="475607"/>
          </a:xfrm>
          <a:custGeom>
            <a:avLst/>
            <a:gdLst/>
            <a:ahLst/>
            <a:cxnLst/>
            <a:rect l="l" t="t" r="r" b="b"/>
            <a:pathLst>
              <a:path w="5368870" h="475607">
                <a:moveTo>
                  <a:pt x="73172" y="0"/>
                </a:moveTo>
                <a:lnTo>
                  <a:pt x="5295698" y="0"/>
                </a:lnTo>
                <a:cubicBezTo>
                  <a:pt x="5336110" y="0"/>
                  <a:pt x="5368870" y="32760"/>
                  <a:pt x="5368870" y="73172"/>
                </a:cubicBezTo>
                <a:lnTo>
                  <a:pt x="5368870" y="402435"/>
                </a:lnTo>
                <a:cubicBezTo>
                  <a:pt x="5368870" y="442847"/>
                  <a:pt x="5336110" y="475607"/>
                  <a:pt x="5295698" y="475607"/>
                </a:cubicBezTo>
                <a:lnTo>
                  <a:pt x="73172" y="475607"/>
                </a:lnTo>
                <a:cubicBezTo>
                  <a:pt x="32760" y="475607"/>
                  <a:pt x="0" y="442847"/>
                  <a:pt x="0" y="402435"/>
                </a:cubicBezTo>
                <a:lnTo>
                  <a:pt x="0" y="73172"/>
                </a:lnTo>
                <a:cubicBezTo>
                  <a:pt x="0" y="32760"/>
                  <a:pt x="32760" y="0"/>
                  <a:pt x="7317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9" name="Text 77"/>
          <p:cNvSpPr/>
          <p:nvPr/>
        </p:nvSpPr>
        <p:spPr>
          <a:xfrm>
            <a:off x="6426753" y="4371925"/>
            <a:ext cx="731703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Specificity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11054317" y="4353632"/>
            <a:ext cx="612801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155D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99.1%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316997" y="4792654"/>
            <a:ext cx="5368870" cy="475607"/>
          </a:xfrm>
          <a:custGeom>
            <a:avLst/>
            <a:gdLst/>
            <a:ahLst/>
            <a:cxnLst/>
            <a:rect l="l" t="t" r="r" b="b"/>
            <a:pathLst>
              <a:path w="5368870" h="475607">
                <a:moveTo>
                  <a:pt x="73172" y="0"/>
                </a:moveTo>
                <a:lnTo>
                  <a:pt x="5295698" y="0"/>
                </a:lnTo>
                <a:cubicBezTo>
                  <a:pt x="5336110" y="0"/>
                  <a:pt x="5368870" y="32760"/>
                  <a:pt x="5368870" y="73172"/>
                </a:cubicBezTo>
                <a:lnTo>
                  <a:pt x="5368870" y="402435"/>
                </a:lnTo>
                <a:cubicBezTo>
                  <a:pt x="5368870" y="442847"/>
                  <a:pt x="5336110" y="475607"/>
                  <a:pt x="5295698" y="475607"/>
                </a:cubicBezTo>
                <a:lnTo>
                  <a:pt x="73172" y="475607"/>
                </a:lnTo>
                <a:cubicBezTo>
                  <a:pt x="32760" y="475607"/>
                  <a:pt x="0" y="442847"/>
                  <a:pt x="0" y="402435"/>
                </a:cubicBezTo>
                <a:lnTo>
                  <a:pt x="0" y="73172"/>
                </a:lnTo>
                <a:cubicBezTo>
                  <a:pt x="0" y="32760"/>
                  <a:pt x="32760" y="0"/>
                  <a:pt x="7317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2" name="Text 80"/>
          <p:cNvSpPr/>
          <p:nvPr/>
        </p:nvSpPr>
        <p:spPr>
          <a:xfrm>
            <a:off x="6426753" y="4920702"/>
            <a:ext cx="676825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11054317" y="4902410"/>
            <a:ext cx="612801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0092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89.7%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6316997" y="5341431"/>
            <a:ext cx="5368870" cy="475607"/>
          </a:xfrm>
          <a:custGeom>
            <a:avLst/>
            <a:gdLst/>
            <a:ahLst/>
            <a:cxnLst/>
            <a:rect l="l" t="t" r="r" b="b"/>
            <a:pathLst>
              <a:path w="5368870" h="475607">
                <a:moveTo>
                  <a:pt x="73172" y="0"/>
                </a:moveTo>
                <a:lnTo>
                  <a:pt x="5295698" y="0"/>
                </a:lnTo>
                <a:cubicBezTo>
                  <a:pt x="5336110" y="0"/>
                  <a:pt x="5368870" y="32760"/>
                  <a:pt x="5368870" y="73172"/>
                </a:cubicBezTo>
                <a:lnTo>
                  <a:pt x="5368870" y="402435"/>
                </a:lnTo>
                <a:cubicBezTo>
                  <a:pt x="5368870" y="442847"/>
                  <a:pt x="5336110" y="475607"/>
                  <a:pt x="5295698" y="475607"/>
                </a:cubicBezTo>
                <a:lnTo>
                  <a:pt x="73172" y="475607"/>
                </a:lnTo>
                <a:cubicBezTo>
                  <a:pt x="32760" y="475607"/>
                  <a:pt x="0" y="442847"/>
                  <a:pt x="0" y="402435"/>
                </a:cubicBezTo>
                <a:lnTo>
                  <a:pt x="0" y="73172"/>
                </a:lnTo>
                <a:cubicBezTo>
                  <a:pt x="0" y="32760"/>
                  <a:pt x="32760" y="0"/>
                  <a:pt x="73172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5" name="Text 83"/>
          <p:cNvSpPr/>
          <p:nvPr/>
        </p:nvSpPr>
        <p:spPr>
          <a:xfrm>
            <a:off x="6426753" y="5469479"/>
            <a:ext cx="676825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3141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F1-Score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11054317" y="5451187"/>
            <a:ext cx="612801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9810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91.0%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6320656" y="5930452"/>
            <a:ext cx="5357895" cy="409754"/>
          </a:xfrm>
          <a:custGeom>
            <a:avLst/>
            <a:gdLst/>
            <a:ahLst/>
            <a:cxnLst/>
            <a:rect l="l" t="t" r="r" b="b"/>
            <a:pathLst>
              <a:path w="5357895" h="409754">
                <a:moveTo>
                  <a:pt x="73170" y="0"/>
                </a:moveTo>
                <a:lnTo>
                  <a:pt x="5284725" y="0"/>
                </a:lnTo>
                <a:cubicBezTo>
                  <a:pt x="5325135" y="0"/>
                  <a:pt x="5357895" y="32759"/>
                  <a:pt x="5357895" y="73170"/>
                </a:cubicBezTo>
                <a:lnTo>
                  <a:pt x="5357895" y="336584"/>
                </a:lnTo>
                <a:cubicBezTo>
                  <a:pt x="5357895" y="376994"/>
                  <a:pt x="5325135" y="409754"/>
                  <a:pt x="5284725" y="409754"/>
                </a:cubicBezTo>
                <a:lnTo>
                  <a:pt x="73170" y="409754"/>
                </a:lnTo>
                <a:cubicBezTo>
                  <a:pt x="32786" y="409754"/>
                  <a:pt x="0" y="376967"/>
                  <a:pt x="0" y="336584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8" name="Text 86"/>
          <p:cNvSpPr/>
          <p:nvPr/>
        </p:nvSpPr>
        <p:spPr>
          <a:xfrm>
            <a:off x="6402058" y="6043869"/>
            <a:ext cx="519509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8" b="1" dirty="0">
                <a:solidFill>
                  <a:srgbClr val="0166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Excellent Performance:</a:t>
            </a:r>
            <a:r>
              <a:rPr lang="en-US" sz="1008" dirty="0">
                <a:solidFill>
                  <a:srgbClr val="0166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All metrics exceed clinical thresholds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1788</Words>
  <Application>Microsoft Office PowerPoint</Application>
  <PresentationFormat>Widescreen</PresentationFormat>
  <Paragraphs>523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MiSans</vt:lpstr>
      <vt:lpstr>Arial</vt:lpstr>
      <vt:lpstr>Noto Sans SC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Segmentation Hackathon</dc:title>
  <dc:subject>Brain Tumor Segmentation Hackathon</dc:subject>
  <dc:creator>Kimi</dc:creator>
  <cp:lastModifiedBy>S H A D Y MAYEZ</cp:lastModifiedBy>
  <cp:revision>3</cp:revision>
  <dcterms:created xsi:type="dcterms:W3CDTF">2026-02-05T13:35:22Z</dcterms:created>
  <dcterms:modified xsi:type="dcterms:W3CDTF">2026-02-05T13:53:45Z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{"Label":"Brain Tumor Segmentation Hackathon","ContentProducer":"001191110108MACG2KBH8F10000","ProduceID":"19c2da08-1c62-8e15-8000-000037166a4a","ReservedCode1":"","ContentPropagator":"001191110108MACG2KBH8F20000","PropagateID":"19c2da08-1c62-8e15-8000-000037166a4a","ReservedCode2":""}</vt:lpwstr>
  </property>
</Properties>
</file>